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5143500" cx="9144000"/>
  <p:notesSz cx="6858000" cy="9144000"/>
  <p:embeddedFontLst>
    <p:embeddedFont>
      <p:font typeface="Poppins"/>
      <p:regular r:id="rId22"/>
      <p:bold r:id="rId23"/>
      <p:italic r:id="rId24"/>
      <p:boldItalic r:id="rId25"/>
    </p:embeddedFont>
    <p:embeddedFont>
      <p:font typeface="Lato"/>
      <p:regular r:id="rId26"/>
      <p:bold r:id="rId27"/>
      <p:italic r:id="rId28"/>
      <p:boldItalic r:id="rId29"/>
    </p:embeddedFont>
    <p:embeddedFont>
      <p:font typeface="Lato Light"/>
      <p:regular r:id="rId30"/>
      <p:bold r:id="rId31"/>
      <p:italic r:id="rId32"/>
      <p:boldItalic r:id="rId33"/>
    </p:embeddedFont>
    <p:embeddedFont>
      <p:font typeface="Bebas Neue"/>
      <p:regular r:id="rId34"/>
    </p:embeddedFont>
    <p:embeddedFont>
      <p:font typeface="Poppins Light"/>
      <p:regular r:id="rId35"/>
      <p:bold r:id="rId36"/>
      <p:italic r:id="rId37"/>
      <p:boldItalic r:id="rId38"/>
    </p:embeddedFont>
    <p:embeddedFont>
      <p:font typeface="Poppins Black"/>
      <p:bold r:id="rId39"/>
      <p:boldItalic r:id="rId4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F2779AD-0702-4CC6-9172-04BE20C33F5D}">
  <a:tblStyle styleId="{8F2779AD-0702-4CC6-9172-04BE20C33F5D}"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PoppinsBlack-boldItalic.fntdata"/><Relationship Id="rId20" Type="http://schemas.openxmlformats.org/officeDocument/2006/relationships/slide" Target="slides/slide14.xml"/><Relationship Id="rId22" Type="http://schemas.openxmlformats.org/officeDocument/2006/relationships/font" Target="fonts/Poppins-regular.fntdata"/><Relationship Id="rId21" Type="http://schemas.openxmlformats.org/officeDocument/2006/relationships/slide" Target="slides/slide15.xml"/><Relationship Id="rId24" Type="http://schemas.openxmlformats.org/officeDocument/2006/relationships/font" Target="fonts/Poppins-italic.fntdata"/><Relationship Id="rId23" Type="http://schemas.openxmlformats.org/officeDocument/2006/relationships/font" Target="fonts/Poppins-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Lato-regular.fntdata"/><Relationship Id="rId25" Type="http://schemas.openxmlformats.org/officeDocument/2006/relationships/font" Target="fonts/Poppins-boldItalic.fntdata"/><Relationship Id="rId28" Type="http://schemas.openxmlformats.org/officeDocument/2006/relationships/font" Target="fonts/Lato-italic.fntdata"/><Relationship Id="rId27" Type="http://schemas.openxmlformats.org/officeDocument/2006/relationships/font" Target="fonts/Lato-bold.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Lato-boldItalic.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LatoLight-bold.fntdata"/><Relationship Id="rId30" Type="http://schemas.openxmlformats.org/officeDocument/2006/relationships/font" Target="fonts/LatoLight-regular.fntdata"/><Relationship Id="rId11" Type="http://schemas.openxmlformats.org/officeDocument/2006/relationships/slide" Target="slides/slide5.xml"/><Relationship Id="rId33" Type="http://schemas.openxmlformats.org/officeDocument/2006/relationships/font" Target="fonts/LatoLight-boldItalic.fntdata"/><Relationship Id="rId10" Type="http://schemas.openxmlformats.org/officeDocument/2006/relationships/slide" Target="slides/slide4.xml"/><Relationship Id="rId32" Type="http://schemas.openxmlformats.org/officeDocument/2006/relationships/font" Target="fonts/LatoLight-italic.fntdata"/><Relationship Id="rId13" Type="http://schemas.openxmlformats.org/officeDocument/2006/relationships/slide" Target="slides/slide7.xml"/><Relationship Id="rId35" Type="http://schemas.openxmlformats.org/officeDocument/2006/relationships/font" Target="fonts/PoppinsLight-regular.fntdata"/><Relationship Id="rId12" Type="http://schemas.openxmlformats.org/officeDocument/2006/relationships/slide" Target="slides/slide6.xml"/><Relationship Id="rId34" Type="http://schemas.openxmlformats.org/officeDocument/2006/relationships/font" Target="fonts/BebasNeue-regular.fntdata"/><Relationship Id="rId15" Type="http://schemas.openxmlformats.org/officeDocument/2006/relationships/slide" Target="slides/slide9.xml"/><Relationship Id="rId37" Type="http://schemas.openxmlformats.org/officeDocument/2006/relationships/font" Target="fonts/PoppinsLight-italic.fntdata"/><Relationship Id="rId14" Type="http://schemas.openxmlformats.org/officeDocument/2006/relationships/slide" Target="slides/slide8.xml"/><Relationship Id="rId36" Type="http://schemas.openxmlformats.org/officeDocument/2006/relationships/font" Target="fonts/PoppinsLight-bold.fntdata"/><Relationship Id="rId17" Type="http://schemas.openxmlformats.org/officeDocument/2006/relationships/slide" Target="slides/slide11.xml"/><Relationship Id="rId39" Type="http://schemas.openxmlformats.org/officeDocument/2006/relationships/font" Target="fonts/PoppinsBlack-bold.fntdata"/><Relationship Id="rId16" Type="http://schemas.openxmlformats.org/officeDocument/2006/relationships/slide" Target="slides/slide10.xml"/><Relationship Id="rId38" Type="http://schemas.openxmlformats.org/officeDocument/2006/relationships/font" Target="fonts/PoppinsLight-boldItalic.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7fa8cd227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7fa8cd227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822a80a007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3822a80a007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3822a80a007_0_1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3822a80a007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3822a80a007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3822a80a007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3824bceca9f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3824bceca9f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3661e08977b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8" name="Google Shape;278;g3661e08977b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3661e08977b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3661e08977b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661e08977b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661e08977b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3822a80a007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3822a80a007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661e08977b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661e08977b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822a80a007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3822a80a007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824bceca9f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3824bceca9f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824bceca9f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824bceca9f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822a80a00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822a80a00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3822a80a007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3822a80a007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435"/>
        </a:solidFill>
      </p:bgPr>
    </p:bg>
    <p:spTree>
      <p:nvGrpSpPr>
        <p:cNvPr id="53" name="Shape 53"/>
        <p:cNvGrpSpPr/>
        <p:nvPr/>
      </p:nvGrpSpPr>
      <p:grpSpPr>
        <a:xfrm>
          <a:off x="0" y="0"/>
          <a:ext cx="0" cy="0"/>
          <a:chOff x="0" y="0"/>
          <a:chExt cx="0" cy="0"/>
        </a:xfrm>
      </p:grpSpPr>
      <p:sp>
        <p:nvSpPr>
          <p:cNvPr id="54" name="Google Shape;54;p13"/>
          <p:cNvSpPr txBox="1"/>
          <p:nvPr>
            <p:ph idx="1" type="body"/>
          </p:nvPr>
        </p:nvSpPr>
        <p:spPr>
          <a:xfrm>
            <a:off x="418225" y="424183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1200"/>
              </a:spcAft>
              <a:buNone/>
            </a:pPr>
            <a:r>
              <a:rPr lang="en" sz="1600">
                <a:solidFill>
                  <a:schemeClr val="lt1"/>
                </a:solidFill>
                <a:latin typeface="Poppins"/>
                <a:ea typeface="Poppins"/>
                <a:cs typeface="Poppins"/>
                <a:sym typeface="Poppins"/>
              </a:rPr>
              <a:t>Prepared by: Terhemba Tsepav</a:t>
            </a:r>
            <a:endParaRPr sz="1600">
              <a:solidFill>
                <a:srgbClr val="F8C614"/>
              </a:solidFill>
              <a:latin typeface="Poppins"/>
              <a:ea typeface="Poppins"/>
              <a:cs typeface="Poppins"/>
              <a:sym typeface="Poppins"/>
            </a:endParaRPr>
          </a:p>
        </p:txBody>
      </p:sp>
      <p:sp>
        <p:nvSpPr>
          <p:cNvPr id="55" name="Google Shape;55;p13"/>
          <p:cNvSpPr txBox="1"/>
          <p:nvPr>
            <p:ph idx="1" type="body"/>
          </p:nvPr>
        </p:nvSpPr>
        <p:spPr>
          <a:xfrm>
            <a:off x="530800" y="1168158"/>
            <a:ext cx="8520600" cy="1961700"/>
          </a:xfrm>
          <a:prstGeom prst="rect">
            <a:avLst/>
          </a:prstGeom>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lang="en" sz="4400">
                <a:solidFill>
                  <a:schemeClr val="lt1"/>
                </a:solidFill>
                <a:latin typeface="Poppins Black"/>
                <a:ea typeface="Poppins Black"/>
                <a:cs typeface="Poppins Black"/>
                <a:sym typeface="Poppins Black"/>
              </a:rPr>
              <a:t>Understanding</a:t>
            </a:r>
            <a:r>
              <a:rPr lang="en" sz="4400">
                <a:solidFill>
                  <a:schemeClr val="lt1"/>
                </a:solidFill>
                <a:latin typeface="Poppins Black"/>
                <a:ea typeface="Poppins Black"/>
                <a:cs typeface="Poppins Black"/>
                <a:sym typeface="Poppins Black"/>
              </a:rPr>
              <a:t> </a:t>
            </a:r>
            <a:endParaRPr sz="4400">
              <a:solidFill>
                <a:schemeClr val="lt1"/>
              </a:solidFill>
              <a:latin typeface="Poppins Black"/>
              <a:ea typeface="Poppins Black"/>
              <a:cs typeface="Poppins Black"/>
              <a:sym typeface="Poppins Black"/>
            </a:endParaRPr>
          </a:p>
          <a:p>
            <a:pPr indent="0" lvl="0" marL="0" rtl="0" algn="ctr">
              <a:lnSpc>
                <a:spcPct val="100000"/>
              </a:lnSpc>
              <a:spcBef>
                <a:spcPts val="0"/>
              </a:spcBef>
              <a:spcAft>
                <a:spcPts val="0"/>
              </a:spcAft>
              <a:buNone/>
            </a:pPr>
            <a:r>
              <a:rPr lang="en" sz="4400">
                <a:solidFill>
                  <a:schemeClr val="lt1"/>
                </a:solidFill>
                <a:latin typeface="Poppins Black"/>
                <a:ea typeface="Poppins Black"/>
                <a:cs typeface="Poppins Black"/>
                <a:sym typeface="Poppins Black"/>
              </a:rPr>
              <a:t>Key Areas of </a:t>
            </a:r>
            <a:endParaRPr sz="4400">
              <a:solidFill>
                <a:schemeClr val="lt1"/>
              </a:solidFill>
              <a:latin typeface="Poppins Black"/>
              <a:ea typeface="Poppins Black"/>
              <a:cs typeface="Poppins Black"/>
              <a:sym typeface="Poppins Black"/>
            </a:endParaRPr>
          </a:p>
          <a:p>
            <a:pPr indent="0" lvl="0" marL="0" rtl="0" algn="ctr">
              <a:lnSpc>
                <a:spcPct val="100000"/>
              </a:lnSpc>
              <a:spcBef>
                <a:spcPts val="0"/>
              </a:spcBef>
              <a:spcAft>
                <a:spcPts val="0"/>
              </a:spcAft>
              <a:buNone/>
            </a:pPr>
            <a:r>
              <a:rPr lang="en" sz="4400">
                <a:solidFill>
                  <a:srgbClr val="F8C614"/>
                </a:solidFill>
                <a:latin typeface="Poppins Black"/>
                <a:ea typeface="Poppins Black"/>
                <a:cs typeface="Poppins Black"/>
                <a:sym typeface="Poppins Black"/>
              </a:rPr>
              <a:t>The New Nigerian Tax Laws</a:t>
            </a:r>
            <a:endParaRPr sz="4400">
              <a:solidFill>
                <a:srgbClr val="F8C614"/>
              </a:solidFill>
              <a:latin typeface="Poppins Black"/>
              <a:ea typeface="Poppins Black"/>
              <a:cs typeface="Poppins Black"/>
              <a:sym typeface="Poppins Black"/>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2"/>
          <p:cNvSpPr/>
          <p:nvPr/>
        </p:nvSpPr>
        <p:spPr>
          <a:xfrm>
            <a:off x="415925" y="1637190"/>
            <a:ext cx="5326200" cy="363900"/>
          </a:xfrm>
          <a:prstGeom prst="rect">
            <a:avLst/>
          </a:prstGeom>
          <a:solidFill>
            <a:srgbClr val="F8C614"/>
          </a:solidFill>
          <a:ln>
            <a:noFill/>
          </a:ln>
        </p:spPr>
        <p:txBody>
          <a:bodyPr anchorCtr="0" anchor="ctr" bIns="45700" lIns="91425" spcFirstLastPara="1" rIns="91425" wrap="square" tIns="45700">
            <a:noAutofit/>
          </a:bodyPr>
          <a:lstStyle/>
          <a:p>
            <a:pPr indent="-317500" lvl="0" marL="457200" marR="0" rtl="0" algn="l">
              <a:lnSpc>
                <a:spcPct val="100000"/>
              </a:lnSpc>
              <a:spcBef>
                <a:spcPts val="0"/>
              </a:spcBef>
              <a:spcAft>
                <a:spcPts val="0"/>
              </a:spcAft>
              <a:buClr>
                <a:srgbClr val="FFFFFF"/>
              </a:buClr>
              <a:buSzPts val="1400"/>
              <a:buFont typeface="Poppins"/>
              <a:buAutoNum type="arabicPeriod"/>
            </a:pPr>
            <a:r>
              <a:rPr lang="en">
                <a:solidFill>
                  <a:srgbClr val="FFFFFF"/>
                </a:solidFill>
                <a:latin typeface="Poppins"/>
                <a:ea typeface="Poppins"/>
                <a:cs typeface="Poppins"/>
                <a:sym typeface="Poppins"/>
              </a:rPr>
              <a:t>Supplier has a valid Tax Identification Number (TIN)</a:t>
            </a:r>
            <a:endParaRPr i="0" sz="1400" u="none" cap="none" strike="noStrike">
              <a:solidFill>
                <a:srgbClr val="FFFFFF"/>
              </a:solidFill>
              <a:latin typeface="Poppins"/>
              <a:ea typeface="Poppins"/>
              <a:cs typeface="Poppins"/>
              <a:sym typeface="Poppins"/>
            </a:endParaRPr>
          </a:p>
        </p:txBody>
      </p:sp>
      <p:sp>
        <p:nvSpPr>
          <p:cNvPr id="190" name="Google Shape;190;p22"/>
          <p:cNvSpPr txBox="1"/>
          <p:nvPr/>
        </p:nvSpPr>
        <p:spPr>
          <a:xfrm>
            <a:off x="415925" y="2795402"/>
            <a:ext cx="7609200" cy="1541700"/>
          </a:xfrm>
          <a:prstGeom prst="rect">
            <a:avLst/>
          </a:prstGeom>
          <a:noFill/>
          <a:ln cap="flat" cmpd="sng" w="381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600">
                <a:solidFill>
                  <a:schemeClr val="dk1"/>
                </a:solidFill>
                <a:latin typeface="Poppins"/>
                <a:ea typeface="Poppins"/>
                <a:cs typeface="Poppins"/>
                <a:sym typeface="Poppins"/>
              </a:rPr>
              <a:t>If either fails →  WHT applies.</a:t>
            </a:r>
            <a:endParaRPr sz="1600">
              <a:solidFill>
                <a:schemeClr val="dk1"/>
              </a:solidFill>
              <a:latin typeface="Poppins"/>
              <a:ea typeface="Poppins"/>
              <a:cs typeface="Poppins"/>
              <a:sym typeface="Poppins"/>
            </a:endParaRPr>
          </a:p>
          <a:p>
            <a:pPr indent="0" lvl="0" marL="0" rtl="0" algn="l">
              <a:lnSpc>
                <a:spcPct val="115000"/>
              </a:lnSpc>
              <a:spcBef>
                <a:spcPts val="1600"/>
              </a:spcBef>
              <a:spcAft>
                <a:spcPts val="0"/>
              </a:spcAft>
              <a:buNone/>
            </a:pPr>
            <a:r>
              <a:rPr b="1" lang="en" sz="1600">
                <a:solidFill>
                  <a:schemeClr val="dk1"/>
                </a:solidFill>
                <a:latin typeface="Poppins"/>
                <a:ea typeface="Poppins"/>
                <a:cs typeface="Poppins"/>
                <a:sym typeface="Poppins"/>
              </a:rPr>
              <a:t>Example A:</a:t>
            </a:r>
            <a:r>
              <a:rPr lang="en" sz="1600">
                <a:solidFill>
                  <a:schemeClr val="dk1"/>
                </a:solidFill>
                <a:latin typeface="Poppins"/>
                <a:ea typeface="Poppins"/>
                <a:cs typeface="Poppins"/>
                <a:sym typeface="Poppins"/>
              </a:rPr>
              <a:t> Vendor invoice = ₦1.5m, vendor has TIN → No WHT deduction.</a:t>
            </a:r>
            <a:endParaRPr sz="1600">
              <a:solidFill>
                <a:schemeClr val="dk1"/>
              </a:solidFill>
              <a:latin typeface="Poppins"/>
              <a:ea typeface="Poppins"/>
              <a:cs typeface="Poppins"/>
              <a:sym typeface="Poppins"/>
            </a:endParaRPr>
          </a:p>
          <a:p>
            <a:pPr indent="0" lvl="0" marL="0" rtl="0" algn="l">
              <a:lnSpc>
                <a:spcPct val="115000"/>
              </a:lnSpc>
              <a:spcBef>
                <a:spcPts val="1600"/>
              </a:spcBef>
              <a:spcAft>
                <a:spcPts val="1600"/>
              </a:spcAft>
              <a:buNone/>
            </a:pPr>
            <a:r>
              <a:rPr b="1" lang="en" sz="1600">
                <a:solidFill>
                  <a:schemeClr val="dk1"/>
                </a:solidFill>
                <a:latin typeface="Poppins"/>
                <a:ea typeface="Poppins"/>
                <a:cs typeface="Poppins"/>
                <a:sym typeface="Poppins"/>
              </a:rPr>
              <a:t>Example B:</a:t>
            </a:r>
            <a:r>
              <a:rPr lang="en" sz="1600">
                <a:solidFill>
                  <a:schemeClr val="dk1"/>
                </a:solidFill>
                <a:latin typeface="Poppins"/>
                <a:ea typeface="Poppins"/>
                <a:cs typeface="Poppins"/>
                <a:sym typeface="Poppins"/>
              </a:rPr>
              <a:t> Vendor invoices ₦2.5m in same month → WHT applies.</a:t>
            </a:r>
            <a:endParaRPr sz="1600">
              <a:solidFill>
                <a:schemeClr val="dk1"/>
              </a:solidFill>
              <a:latin typeface="Poppins"/>
              <a:ea typeface="Poppins"/>
              <a:cs typeface="Poppins"/>
              <a:sym typeface="Poppins"/>
            </a:endParaRPr>
          </a:p>
        </p:txBody>
      </p:sp>
      <p:grpSp>
        <p:nvGrpSpPr>
          <p:cNvPr id="191" name="Google Shape;191;p22"/>
          <p:cNvGrpSpPr/>
          <p:nvPr/>
        </p:nvGrpSpPr>
        <p:grpSpPr>
          <a:xfrm>
            <a:off x="415925" y="1238965"/>
            <a:ext cx="5630383" cy="384850"/>
            <a:chOff x="415925" y="1238965"/>
            <a:chExt cx="5630383" cy="384850"/>
          </a:xfrm>
        </p:grpSpPr>
        <p:sp>
          <p:nvSpPr>
            <p:cNvPr id="192" name="Google Shape;192;p22"/>
            <p:cNvSpPr/>
            <p:nvPr/>
          </p:nvSpPr>
          <p:spPr>
            <a:xfrm>
              <a:off x="415925" y="1238965"/>
              <a:ext cx="5630100" cy="380400"/>
            </a:xfrm>
            <a:prstGeom prst="rect">
              <a:avLst/>
            </a:prstGeom>
            <a:solidFill>
              <a:srgbClr val="57B6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i="0" sz="1400" u="none" cap="none" strike="noStrike">
                <a:solidFill>
                  <a:srgbClr val="FFFFFF"/>
                </a:solidFill>
                <a:latin typeface="Poppins"/>
                <a:ea typeface="Poppins"/>
                <a:cs typeface="Poppins"/>
                <a:sym typeface="Poppins"/>
              </a:endParaRPr>
            </a:p>
          </p:txBody>
        </p:sp>
        <p:sp>
          <p:nvSpPr>
            <p:cNvPr id="193" name="Google Shape;193;p22"/>
            <p:cNvSpPr txBox="1"/>
            <p:nvPr/>
          </p:nvSpPr>
          <p:spPr>
            <a:xfrm>
              <a:off x="510408" y="1270415"/>
              <a:ext cx="5535900" cy="353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rgbClr val="FFFFFF"/>
                  </a:solidFill>
                  <a:latin typeface="Poppins"/>
                  <a:ea typeface="Poppins"/>
                  <a:cs typeface="Poppins"/>
                  <a:sym typeface="Poppins"/>
                </a:rPr>
                <a:t>Regulation: Small companies are exempt from WHT if:</a:t>
              </a:r>
              <a:endParaRPr>
                <a:solidFill>
                  <a:srgbClr val="FFFFFF"/>
                </a:solidFill>
                <a:latin typeface="Poppins"/>
                <a:ea typeface="Poppins"/>
                <a:cs typeface="Poppins"/>
                <a:sym typeface="Poppins"/>
              </a:endParaRPr>
            </a:p>
          </p:txBody>
        </p:sp>
      </p:grpSp>
      <p:grpSp>
        <p:nvGrpSpPr>
          <p:cNvPr id="194" name="Google Shape;194;p22"/>
          <p:cNvGrpSpPr/>
          <p:nvPr/>
        </p:nvGrpSpPr>
        <p:grpSpPr>
          <a:xfrm>
            <a:off x="415925" y="2005290"/>
            <a:ext cx="4489200" cy="362806"/>
            <a:chOff x="415925" y="2005290"/>
            <a:chExt cx="4489200" cy="362806"/>
          </a:xfrm>
        </p:grpSpPr>
        <p:sp>
          <p:nvSpPr>
            <p:cNvPr id="195" name="Google Shape;195;p22"/>
            <p:cNvSpPr/>
            <p:nvPr/>
          </p:nvSpPr>
          <p:spPr>
            <a:xfrm>
              <a:off x="415925" y="2018895"/>
              <a:ext cx="4489200" cy="349200"/>
            </a:xfrm>
            <a:prstGeom prst="rect">
              <a:avLst/>
            </a:prstGeom>
            <a:solidFill>
              <a:srgbClr val="0069B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i="0" sz="1400" u="none" cap="none" strike="noStrike">
                <a:solidFill>
                  <a:srgbClr val="FFFFFF"/>
                </a:solidFill>
                <a:latin typeface="Poppins"/>
                <a:ea typeface="Poppins"/>
                <a:cs typeface="Poppins"/>
                <a:sym typeface="Poppins"/>
              </a:endParaRPr>
            </a:p>
          </p:txBody>
        </p:sp>
        <p:sp>
          <p:nvSpPr>
            <p:cNvPr id="196" name="Google Shape;196;p22"/>
            <p:cNvSpPr txBox="1"/>
            <p:nvPr/>
          </p:nvSpPr>
          <p:spPr>
            <a:xfrm>
              <a:off x="415925" y="2005290"/>
              <a:ext cx="4426500" cy="330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rgbClr val="FFFFFF"/>
                  </a:solidFill>
                  <a:latin typeface="Poppins"/>
                  <a:ea typeface="Poppins"/>
                  <a:cs typeface="Poppins"/>
                  <a:sym typeface="Poppins"/>
                </a:rPr>
                <a:t>2.) Transaction ≤ ₦2m in a calendar month</a:t>
              </a:r>
              <a:endParaRPr>
                <a:solidFill>
                  <a:srgbClr val="FFFFFF"/>
                </a:solidFill>
                <a:latin typeface="Poppins"/>
                <a:ea typeface="Poppins"/>
                <a:cs typeface="Poppins"/>
                <a:sym typeface="Poppins"/>
              </a:endParaRPr>
            </a:p>
          </p:txBody>
        </p:sp>
      </p:grpSp>
      <p:sp>
        <p:nvSpPr>
          <p:cNvPr id="197" name="Google Shape;197;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Poppins"/>
                <a:ea typeface="Poppins"/>
                <a:cs typeface="Poppins"/>
                <a:sym typeface="Poppins"/>
              </a:rPr>
              <a:t>Threshold Rule </a:t>
            </a:r>
            <a:endParaRPr b="1">
              <a:latin typeface="Poppins"/>
              <a:ea typeface="Poppins"/>
              <a:cs typeface="Poppins"/>
              <a:sym typeface="Poppi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91"/>
                                        </p:tgtEl>
                                        <p:attrNameLst>
                                          <p:attrName>style.visibility</p:attrName>
                                        </p:attrNameLst>
                                      </p:cBhvr>
                                      <p:to>
                                        <p:strVal val="visible"/>
                                      </p:to>
                                    </p:set>
                                    <p:anim calcmode="lin" valueType="num">
                                      <p:cBhvr additive="base">
                                        <p:cTn dur="1000"/>
                                        <p:tgtEl>
                                          <p:spTgt spid="191"/>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89"/>
                                        </p:tgtEl>
                                        <p:attrNameLst>
                                          <p:attrName>style.visibility</p:attrName>
                                        </p:attrNameLst>
                                      </p:cBhvr>
                                      <p:to>
                                        <p:strVal val="visible"/>
                                      </p:to>
                                    </p:set>
                                    <p:anim calcmode="lin" valueType="num">
                                      <p:cBhvr additive="base">
                                        <p:cTn dur="1000"/>
                                        <p:tgtEl>
                                          <p:spTgt spid="189"/>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94"/>
                                        </p:tgtEl>
                                        <p:attrNameLst>
                                          <p:attrName>style.visibility</p:attrName>
                                        </p:attrNameLst>
                                      </p:cBhvr>
                                      <p:to>
                                        <p:strVal val="visible"/>
                                      </p:to>
                                    </p:set>
                                    <p:anim calcmode="lin" valueType="num">
                                      <p:cBhvr additive="base">
                                        <p:cTn dur="1000"/>
                                        <p:tgtEl>
                                          <p:spTgt spid="194"/>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90"/>
                                        </p:tgtEl>
                                        <p:attrNameLst>
                                          <p:attrName>style.visibility</p:attrName>
                                        </p:attrNameLst>
                                      </p:cBhvr>
                                      <p:to>
                                        <p:strVal val="visible"/>
                                      </p:to>
                                    </p:set>
                                    <p:anim calcmode="lin" valueType="num">
                                      <p:cBhvr additive="base">
                                        <p:cTn dur="1000"/>
                                        <p:tgtEl>
                                          <p:spTgt spid="190"/>
                                        </p:tgtEl>
                                        <p:attrNameLst>
                                          <p:attrName>ppt_w</p:attrName>
                                        </p:attrNameLst>
                                      </p:cBhvr>
                                      <p:tavLst>
                                        <p:tav fmla="" tm="0">
                                          <p:val>
                                            <p:strVal val="0"/>
                                          </p:val>
                                        </p:tav>
                                        <p:tav fmla="" tm="100000">
                                          <p:val>
                                            <p:strVal val="#ppt_w"/>
                                          </p:val>
                                        </p:tav>
                                      </p:tavLst>
                                    </p:anim>
                                    <p:anim calcmode="lin" valueType="num">
                                      <p:cBhvr additive="base">
                                        <p:cTn dur="1000"/>
                                        <p:tgtEl>
                                          <p:spTgt spid="190"/>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3"/>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800">
                <a:latin typeface="Poppins"/>
                <a:ea typeface="Poppins"/>
                <a:cs typeface="Poppins"/>
                <a:sym typeface="Poppins"/>
              </a:rPr>
              <a:t>Double Rate Rule for No-TIN Companies</a:t>
            </a:r>
            <a:endParaRPr b="1">
              <a:latin typeface="Poppins"/>
              <a:ea typeface="Poppins"/>
              <a:cs typeface="Poppins"/>
              <a:sym typeface="Poppins"/>
            </a:endParaRPr>
          </a:p>
        </p:txBody>
      </p:sp>
      <p:sp>
        <p:nvSpPr>
          <p:cNvPr id="203" name="Google Shape;203;p23"/>
          <p:cNvSpPr txBox="1"/>
          <p:nvPr>
            <p:ph idx="1" type="body"/>
          </p:nvPr>
        </p:nvSpPr>
        <p:spPr>
          <a:xfrm>
            <a:off x="311700" y="1152475"/>
            <a:ext cx="8520600" cy="1444500"/>
          </a:xfrm>
          <a:prstGeom prst="rect">
            <a:avLst/>
          </a:prstGeom>
          <a:ln cap="flat" cmpd="sng" w="38100">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b="1" lang="en" sz="2000">
                <a:solidFill>
                  <a:schemeClr val="dk1"/>
                </a:solidFill>
                <a:latin typeface="Poppins"/>
                <a:ea typeface="Poppins"/>
                <a:cs typeface="Poppins"/>
                <a:sym typeface="Poppins"/>
              </a:rPr>
              <a:t>→</a:t>
            </a:r>
            <a:r>
              <a:rPr b="1" lang="en">
                <a:solidFill>
                  <a:schemeClr val="dk1"/>
                </a:solidFill>
                <a:latin typeface="Poppins"/>
                <a:ea typeface="Poppins"/>
                <a:cs typeface="Poppins"/>
                <a:sym typeface="Poppins"/>
              </a:rPr>
              <a:t> New directive:</a:t>
            </a:r>
            <a:r>
              <a:rPr lang="en">
                <a:solidFill>
                  <a:schemeClr val="dk1"/>
                </a:solidFill>
                <a:latin typeface="Poppins"/>
                <a:ea typeface="Poppins"/>
                <a:cs typeface="Poppins"/>
                <a:sym typeface="Poppins"/>
              </a:rPr>
              <a:t> if a company does not provide a valid TIN → apply double the prescribed WHT rate.</a:t>
            </a:r>
            <a:endParaRPr>
              <a:solidFill>
                <a:schemeClr val="dk1"/>
              </a:solidFill>
              <a:latin typeface="Poppins"/>
              <a:ea typeface="Poppins"/>
              <a:cs typeface="Poppins"/>
              <a:sym typeface="Poppins"/>
            </a:endParaRPr>
          </a:p>
          <a:p>
            <a:pPr indent="0" lvl="0" marL="0" rtl="0" algn="l">
              <a:spcBef>
                <a:spcPts val="1200"/>
              </a:spcBef>
              <a:spcAft>
                <a:spcPts val="1200"/>
              </a:spcAft>
              <a:buNone/>
            </a:pPr>
            <a:r>
              <a:rPr b="1" lang="en">
                <a:solidFill>
                  <a:schemeClr val="dk1"/>
                </a:solidFill>
                <a:latin typeface="Poppins"/>
                <a:ea typeface="Poppins"/>
                <a:cs typeface="Poppins"/>
                <a:sym typeface="Poppins"/>
              </a:rPr>
              <a:t>Example: </a:t>
            </a:r>
            <a:r>
              <a:rPr lang="en">
                <a:solidFill>
                  <a:schemeClr val="dk1"/>
                </a:solidFill>
                <a:latin typeface="Poppins"/>
                <a:ea typeface="Poppins"/>
                <a:cs typeface="Poppins"/>
                <a:sym typeface="Poppins"/>
              </a:rPr>
              <a:t>Professional fee @ 10% → No-TIN company suffers 20%.</a:t>
            </a:r>
            <a:endParaRPr>
              <a:solidFill>
                <a:schemeClr val="dk1"/>
              </a:solidFill>
              <a:latin typeface="Poppins"/>
              <a:ea typeface="Poppins"/>
              <a:cs typeface="Poppins"/>
              <a:sym typeface="Poppins"/>
            </a:endParaRPr>
          </a:p>
        </p:txBody>
      </p:sp>
      <p:sp>
        <p:nvSpPr>
          <p:cNvPr id="204" name="Google Shape;204;p23"/>
          <p:cNvSpPr txBox="1"/>
          <p:nvPr>
            <p:ph idx="1" type="body"/>
          </p:nvPr>
        </p:nvSpPr>
        <p:spPr>
          <a:xfrm>
            <a:off x="311700" y="2811409"/>
            <a:ext cx="8520600" cy="1444500"/>
          </a:xfrm>
          <a:prstGeom prst="rect">
            <a:avLst/>
          </a:prstGeom>
          <a:ln cap="flat" cmpd="sng" w="38100">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b="1" lang="en">
                <a:solidFill>
                  <a:schemeClr val="dk1"/>
                </a:solidFill>
                <a:latin typeface="Poppins"/>
                <a:ea typeface="Poppins"/>
                <a:cs typeface="Poppins"/>
                <a:sym typeface="Poppins"/>
              </a:rPr>
              <a:t>Reason:</a:t>
            </a:r>
            <a:endParaRPr b="1">
              <a:solidFill>
                <a:schemeClr val="dk1"/>
              </a:solidFill>
              <a:latin typeface="Poppins"/>
              <a:ea typeface="Poppins"/>
              <a:cs typeface="Poppins"/>
              <a:sym typeface="Poppins"/>
            </a:endParaRPr>
          </a:p>
          <a:p>
            <a:pPr indent="-342900" lvl="0" marL="457200" rtl="0" algn="l">
              <a:spcBef>
                <a:spcPts val="1200"/>
              </a:spcBef>
              <a:spcAft>
                <a:spcPts val="0"/>
              </a:spcAft>
              <a:buClr>
                <a:schemeClr val="dk1"/>
              </a:buClr>
              <a:buSzPts val="1800"/>
              <a:buFont typeface="Poppins"/>
              <a:buChar char="●"/>
            </a:pPr>
            <a:r>
              <a:rPr lang="en">
                <a:solidFill>
                  <a:schemeClr val="dk1"/>
                </a:solidFill>
                <a:latin typeface="Poppins"/>
                <a:ea typeface="Poppins"/>
                <a:cs typeface="Poppins"/>
                <a:sym typeface="Poppins"/>
              </a:rPr>
              <a:t>Encourages tax registration &amp; compliance.</a:t>
            </a:r>
            <a:endParaRPr>
              <a:solidFill>
                <a:schemeClr val="dk1"/>
              </a:solidFill>
              <a:latin typeface="Poppins"/>
              <a:ea typeface="Poppins"/>
              <a:cs typeface="Poppins"/>
              <a:sym typeface="Poppins"/>
            </a:endParaRPr>
          </a:p>
          <a:p>
            <a:pPr indent="-342900" lvl="0" marL="457200" rtl="0" algn="l">
              <a:spcBef>
                <a:spcPts val="0"/>
              </a:spcBef>
              <a:spcAft>
                <a:spcPts val="0"/>
              </a:spcAft>
              <a:buClr>
                <a:schemeClr val="dk1"/>
              </a:buClr>
              <a:buSzPts val="1800"/>
              <a:buFont typeface="Poppins"/>
              <a:buChar char="●"/>
            </a:pPr>
            <a:r>
              <a:rPr lang="en">
                <a:solidFill>
                  <a:schemeClr val="dk1"/>
                </a:solidFill>
                <a:latin typeface="Poppins"/>
                <a:ea typeface="Poppins"/>
                <a:cs typeface="Poppins"/>
                <a:sym typeface="Poppins"/>
              </a:rPr>
              <a:t>Risk: higher cost of doing business for non-compliant vendors.</a:t>
            </a:r>
            <a:endParaRPr>
              <a:solidFill>
                <a:schemeClr val="dk1"/>
              </a:solidFill>
              <a:latin typeface="Poppins"/>
              <a:ea typeface="Poppins"/>
              <a:cs typeface="Poppins"/>
              <a:sym typeface="Poppi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03"/>
                                        </p:tgtEl>
                                        <p:attrNameLst>
                                          <p:attrName>style.visibility</p:attrName>
                                        </p:attrNameLst>
                                      </p:cBhvr>
                                      <p:to>
                                        <p:strVal val="visible"/>
                                      </p:to>
                                    </p:set>
                                    <p:anim calcmode="lin" valueType="num">
                                      <p:cBhvr additive="base">
                                        <p:cTn dur="1000"/>
                                        <p:tgtEl>
                                          <p:spTgt spid="20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04"/>
                                        </p:tgtEl>
                                        <p:attrNameLst>
                                          <p:attrName>style.visibility</p:attrName>
                                        </p:attrNameLst>
                                      </p:cBhvr>
                                      <p:to>
                                        <p:strVal val="visible"/>
                                      </p:to>
                                    </p:set>
                                    <p:anim calcmode="lin" valueType="num">
                                      <p:cBhvr additive="base">
                                        <p:cTn dur="1000"/>
                                        <p:tgtEl>
                                          <p:spTgt spid="204"/>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1200"/>
              </a:spcAft>
              <a:buClr>
                <a:schemeClr val="dk1"/>
              </a:buClr>
              <a:buSzPts val="1100"/>
              <a:buFont typeface="Arial"/>
              <a:buNone/>
            </a:pPr>
            <a:r>
              <a:rPr b="1" lang="en" sz="1800">
                <a:latin typeface="Poppins"/>
                <a:ea typeface="Poppins"/>
                <a:cs typeface="Poppins"/>
                <a:sym typeface="Poppins"/>
              </a:rPr>
              <a:t>Practical WHT Checklist for Businesses</a:t>
            </a:r>
            <a:endParaRPr b="1">
              <a:latin typeface="Poppins"/>
              <a:ea typeface="Poppins"/>
              <a:cs typeface="Poppins"/>
              <a:sym typeface="Poppins"/>
            </a:endParaRPr>
          </a:p>
        </p:txBody>
      </p:sp>
      <p:sp>
        <p:nvSpPr>
          <p:cNvPr id="210" name="Google Shape;210;p24"/>
          <p:cNvSpPr txBox="1"/>
          <p:nvPr>
            <p:ph idx="1" type="body"/>
          </p:nvPr>
        </p:nvSpPr>
        <p:spPr>
          <a:xfrm>
            <a:off x="311700" y="1152475"/>
            <a:ext cx="7058700" cy="2570700"/>
          </a:xfrm>
          <a:prstGeom prst="rect">
            <a:avLst/>
          </a:prstGeom>
          <a:ln cap="flat" cmpd="sng" w="38100">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latin typeface="Poppins"/>
                <a:ea typeface="Poppins"/>
                <a:cs typeface="Poppins"/>
                <a:sym typeface="Poppins"/>
              </a:rPr>
              <a:t>✔ Always collect TIN evidence from vendors at onboarding.</a:t>
            </a:r>
            <a:endParaRPr>
              <a:solidFill>
                <a:schemeClr val="dk1"/>
              </a:solidFill>
              <a:latin typeface="Poppins"/>
              <a:ea typeface="Poppins"/>
              <a:cs typeface="Poppins"/>
              <a:sym typeface="Poppins"/>
            </a:endParaRPr>
          </a:p>
          <a:p>
            <a:pPr indent="0" lvl="0" marL="0" rtl="0" algn="l">
              <a:spcBef>
                <a:spcPts val="1200"/>
              </a:spcBef>
              <a:spcAft>
                <a:spcPts val="0"/>
              </a:spcAft>
              <a:buNone/>
            </a:pPr>
            <a:r>
              <a:rPr lang="en">
                <a:solidFill>
                  <a:schemeClr val="dk1"/>
                </a:solidFill>
                <a:latin typeface="Poppins"/>
                <a:ea typeface="Poppins"/>
                <a:cs typeface="Poppins"/>
                <a:sym typeface="Poppins"/>
              </a:rPr>
              <a:t>✔ Track supplier transaction values per month.</a:t>
            </a:r>
            <a:endParaRPr>
              <a:solidFill>
                <a:schemeClr val="dk1"/>
              </a:solidFill>
              <a:latin typeface="Poppins"/>
              <a:ea typeface="Poppins"/>
              <a:cs typeface="Poppins"/>
              <a:sym typeface="Poppins"/>
            </a:endParaRPr>
          </a:p>
          <a:p>
            <a:pPr indent="0" lvl="0" marL="0" rtl="0" algn="l">
              <a:spcBef>
                <a:spcPts val="1200"/>
              </a:spcBef>
              <a:spcAft>
                <a:spcPts val="0"/>
              </a:spcAft>
              <a:buNone/>
            </a:pPr>
            <a:r>
              <a:rPr lang="en">
                <a:solidFill>
                  <a:schemeClr val="dk1"/>
                </a:solidFill>
                <a:latin typeface="Poppins"/>
                <a:ea typeface="Poppins"/>
                <a:cs typeface="Poppins"/>
                <a:sym typeface="Poppins"/>
              </a:rPr>
              <a:t>✔ Apply normal WHT rates if both conditions met.</a:t>
            </a:r>
            <a:endParaRPr>
              <a:solidFill>
                <a:schemeClr val="dk1"/>
              </a:solidFill>
              <a:latin typeface="Poppins"/>
              <a:ea typeface="Poppins"/>
              <a:cs typeface="Poppins"/>
              <a:sym typeface="Poppins"/>
            </a:endParaRPr>
          </a:p>
          <a:p>
            <a:pPr indent="0" lvl="0" marL="0" rtl="0" algn="l">
              <a:spcBef>
                <a:spcPts val="1200"/>
              </a:spcBef>
              <a:spcAft>
                <a:spcPts val="0"/>
              </a:spcAft>
              <a:buNone/>
            </a:pPr>
            <a:r>
              <a:rPr lang="en">
                <a:solidFill>
                  <a:schemeClr val="dk1"/>
                </a:solidFill>
                <a:latin typeface="Poppins"/>
                <a:ea typeface="Poppins"/>
                <a:cs typeface="Poppins"/>
                <a:sym typeface="Poppins"/>
              </a:rPr>
              <a:t>✔ Apply double rate if vendor fails to provide valid TIN.</a:t>
            </a:r>
            <a:endParaRPr>
              <a:solidFill>
                <a:schemeClr val="dk1"/>
              </a:solidFill>
              <a:latin typeface="Poppins"/>
              <a:ea typeface="Poppins"/>
              <a:cs typeface="Poppins"/>
              <a:sym typeface="Poppins"/>
            </a:endParaRPr>
          </a:p>
          <a:p>
            <a:pPr indent="0" lvl="0" marL="0" rtl="0" algn="l">
              <a:spcBef>
                <a:spcPts val="1200"/>
              </a:spcBef>
              <a:spcAft>
                <a:spcPts val="1200"/>
              </a:spcAft>
              <a:buNone/>
            </a:pPr>
            <a:r>
              <a:rPr lang="en">
                <a:solidFill>
                  <a:schemeClr val="dk1"/>
                </a:solidFill>
                <a:latin typeface="Poppins"/>
                <a:ea typeface="Poppins"/>
                <a:cs typeface="Poppins"/>
                <a:sym typeface="Poppins"/>
              </a:rPr>
              <a:t>✔ File and remit promptly using approved template.</a:t>
            </a:r>
            <a:endParaRPr>
              <a:solidFill>
                <a:schemeClr val="dk1"/>
              </a:solidFill>
              <a:latin typeface="Poppins"/>
              <a:ea typeface="Poppins"/>
              <a:cs typeface="Poppins"/>
              <a:sym typeface="Poppi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0"/>
                                        </p:tgtEl>
                                        <p:attrNameLst>
                                          <p:attrName>style.visibility</p:attrName>
                                        </p:attrNameLst>
                                      </p:cBhvr>
                                      <p:to>
                                        <p:strVal val="visible"/>
                                      </p:to>
                                    </p:set>
                                    <p:anim calcmode="lin" valueType="num">
                                      <p:cBhvr additive="base">
                                        <p:cTn dur="1000"/>
                                        <p:tgtEl>
                                          <p:spTgt spid="210"/>
                                        </p:tgtEl>
                                        <p:attrNameLst>
                                          <p:attrName>ppt_w</p:attrName>
                                        </p:attrNameLst>
                                      </p:cBhvr>
                                      <p:tavLst>
                                        <p:tav fmla="" tm="0">
                                          <p:val>
                                            <p:strVal val="0"/>
                                          </p:val>
                                        </p:tav>
                                        <p:tav fmla="" tm="100000">
                                          <p:val>
                                            <p:strVal val="#ppt_w"/>
                                          </p:val>
                                        </p:tav>
                                      </p:tavLst>
                                    </p:anim>
                                    <p:anim calcmode="lin" valueType="num">
                                      <p:cBhvr additive="base">
                                        <p:cTn dur="1000"/>
                                        <p:tgtEl>
                                          <p:spTgt spid="210"/>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5"/>
          <p:cNvSpPr txBox="1"/>
          <p:nvPr>
            <p:ph type="title"/>
          </p:nvPr>
        </p:nvSpPr>
        <p:spPr>
          <a:xfrm>
            <a:off x="311700" y="32328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Poppins"/>
                <a:ea typeface="Poppins"/>
                <a:cs typeface="Poppins"/>
                <a:sym typeface="Poppins"/>
              </a:rPr>
              <a:t>Personal Income Tax </a:t>
            </a:r>
            <a:endParaRPr b="1">
              <a:latin typeface="Poppins"/>
              <a:ea typeface="Poppins"/>
              <a:cs typeface="Poppins"/>
              <a:sym typeface="Poppins"/>
            </a:endParaRPr>
          </a:p>
        </p:txBody>
      </p:sp>
      <p:sp>
        <p:nvSpPr>
          <p:cNvPr id="216" name="Google Shape;216;p25"/>
          <p:cNvSpPr txBox="1"/>
          <p:nvPr>
            <p:ph idx="1" type="body"/>
          </p:nvPr>
        </p:nvSpPr>
        <p:spPr>
          <a:xfrm>
            <a:off x="311700" y="969866"/>
            <a:ext cx="6678300" cy="1536000"/>
          </a:xfrm>
          <a:prstGeom prst="rect">
            <a:avLst/>
          </a:prstGeom>
          <a:ln cap="flat" cmpd="sng" w="38100">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b="1" lang="en" sz="1200">
                <a:solidFill>
                  <a:schemeClr val="dk1"/>
                </a:solidFill>
                <a:latin typeface="Poppins"/>
                <a:ea typeface="Poppins"/>
                <a:cs typeface="Poppins"/>
                <a:sym typeface="Poppins"/>
              </a:rPr>
              <a:t>Residency Rule:</a:t>
            </a:r>
            <a:endParaRPr b="1" sz="1200">
              <a:solidFill>
                <a:schemeClr val="dk1"/>
              </a:solidFill>
              <a:latin typeface="Poppins"/>
              <a:ea typeface="Poppins"/>
              <a:cs typeface="Poppins"/>
              <a:sym typeface="Poppins"/>
            </a:endParaRPr>
          </a:p>
          <a:p>
            <a:pPr indent="0" lvl="0" marL="0" rtl="0" algn="l">
              <a:spcBef>
                <a:spcPts val="1200"/>
              </a:spcBef>
              <a:spcAft>
                <a:spcPts val="0"/>
              </a:spcAft>
              <a:buNone/>
            </a:pPr>
            <a:r>
              <a:rPr lang="en" sz="1200">
                <a:solidFill>
                  <a:schemeClr val="dk1"/>
                </a:solidFill>
                <a:latin typeface="Poppins"/>
                <a:ea typeface="Poppins"/>
                <a:cs typeface="Poppins"/>
                <a:sym typeface="Poppins"/>
              </a:rPr>
              <a:t>Section 2(1)(a)–(c) of PITA (now mirrored in the NTA 2025) provides that:</a:t>
            </a:r>
            <a:endParaRPr sz="1200">
              <a:solidFill>
                <a:schemeClr val="dk1"/>
              </a:solidFill>
              <a:latin typeface="Poppins"/>
              <a:ea typeface="Poppins"/>
              <a:cs typeface="Poppins"/>
              <a:sym typeface="Poppins"/>
            </a:endParaRPr>
          </a:p>
          <a:p>
            <a:pPr indent="0" lvl="0" marL="0" rtl="0" algn="l">
              <a:spcBef>
                <a:spcPts val="1200"/>
              </a:spcBef>
              <a:spcAft>
                <a:spcPts val="1200"/>
              </a:spcAft>
              <a:buNone/>
            </a:pPr>
            <a:r>
              <a:rPr lang="en" sz="1200">
                <a:solidFill>
                  <a:schemeClr val="dk1"/>
                </a:solidFill>
                <a:latin typeface="Poppins"/>
                <a:ea typeface="Poppins"/>
                <a:cs typeface="Poppins"/>
                <a:sym typeface="Poppins"/>
              </a:rPr>
              <a:t>“Tax shall be payable for each year of assessment on the income of any individual who is </a:t>
            </a:r>
            <a:r>
              <a:rPr lang="en" sz="1200">
                <a:solidFill>
                  <a:srgbClr val="FF0000"/>
                </a:solidFill>
                <a:latin typeface="Poppins"/>
                <a:ea typeface="Poppins"/>
                <a:cs typeface="Poppins"/>
                <a:sym typeface="Poppins"/>
              </a:rPr>
              <a:t>resident</a:t>
            </a:r>
            <a:r>
              <a:rPr lang="en" sz="1200">
                <a:solidFill>
                  <a:schemeClr val="dk1"/>
                </a:solidFill>
                <a:latin typeface="Poppins"/>
                <a:ea typeface="Poppins"/>
                <a:cs typeface="Poppins"/>
                <a:sym typeface="Poppins"/>
              </a:rPr>
              <a:t> in Nigeria, whether such income is received in Nigeria or elsewhere.”</a:t>
            </a:r>
            <a:endParaRPr sz="1200">
              <a:solidFill>
                <a:schemeClr val="dk1"/>
              </a:solidFill>
              <a:latin typeface="Poppins"/>
              <a:ea typeface="Poppins"/>
              <a:cs typeface="Poppins"/>
              <a:sym typeface="Poppins"/>
            </a:endParaRPr>
          </a:p>
        </p:txBody>
      </p:sp>
      <p:sp>
        <p:nvSpPr>
          <p:cNvPr id="217" name="Google Shape;217;p25"/>
          <p:cNvSpPr/>
          <p:nvPr/>
        </p:nvSpPr>
        <p:spPr>
          <a:xfrm>
            <a:off x="2557279" y="4156096"/>
            <a:ext cx="131400" cy="131400"/>
          </a:xfrm>
          <a:prstGeom prst="ellipse">
            <a:avLst/>
          </a:prstGeom>
          <a:solidFill>
            <a:srgbClr val="34C4C1"/>
          </a:solidFill>
          <a:ln cap="flat" cmpd="sng" w="21875">
            <a:solidFill>
              <a:srgbClr val="FFFFFF"/>
            </a:solidFill>
            <a:prstDash val="solid"/>
            <a:miter lim="800000"/>
            <a:headEnd len="sm" w="sm" type="none"/>
            <a:tailEnd len="sm" w="sm" type="none"/>
          </a:ln>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776"/>
              <a:buFont typeface="Arial"/>
              <a:buNone/>
            </a:pPr>
            <a:r>
              <a:t/>
            </a:r>
            <a:endParaRPr i="0" sz="775" u="none" cap="none" strike="noStrike">
              <a:solidFill>
                <a:srgbClr val="FFFFFF"/>
              </a:solidFill>
              <a:latin typeface="Poppins"/>
              <a:ea typeface="Poppins"/>
              <a:cs typeface="Poppins"/>
              <a:sym typeface="Poppins"/>
            </a:endParaRPr>
          </a:p>
        </p:txBody>
      </p:sp>
      <p:sp>
        <p:nvSpPr>
          <p:cNvPr id="218" name="Google Shape;218;p25"/>
          <p:cNvSpPr/>
          <p:nvPr/>
        </p:nvSpPr>
        <p:spPr>
          <a:xfrm>
            <a:off x="4564882" y="4156096"/>
            <a:ext cx="131400" cy="131400"/>
          </a:xfrm>
          <a:prstGeom prst="ellipse">
            <a:avLst/>
          </a:prstGeom>
          <a:solidFill>
            <a:srgbClr val="2088BD"/>
          </a:solidFill>
          <a:ln cap="flat" cmpd="sng" w="21875">
            <a:solidFill>
              <a:srgbClr val="FFFFFF"/>
            </a:solidFill>
            <a:prstDash val="solid"/>
            <a:miter lim="800000"/>
            <a:headEnd len="sm" w="sm" type="none"/>
            <a:tailEnd len="sm" w="sm" type="none"/>
          </a:ln>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776"/>
              <a:buFont typeface="Arial"/>
              <a:buNone/>
            </a:pPr>
            <a:r>
              <a:t/>
            </a:r>
            <a:endParaRPr i="0" sz="775" u="none" cap="none" strike="noStrike">
              <a:solidFill>
                <a:srgbClr val="FFFFFF"/>
              </a:solidFill>
              <a:latin typeface="Poppins"/>
              <a:ea typeface="Poppins"/>
              <a:cs typeface="Poppins"/>
              <a:sym typeface="Poppins"/>
            </a:endParaRPr>
          </a:p>
        </p:txBody>
      </p:sp>
      <p:sp>
        <p:nvSpPr>
          <p:cNvPr id="219" name="Google Shape;219;p25"/>
          <p:cNvSpPr/>
          <p:nvPr/>
        </p:nvSpPr>
        <p:spPr>
          <a:xfrm>
            <a:off x="4009646" y="3249757"/>
            <a:ext cx="131400" cy="131400"/>
          </a:xfrm>
          <a:prstGeom prst="ellipse">
            <a:avLst/>
          </a:prstGeom>
          <a:solidFill>
            <a:srgbClr val="48ADE0"/>
          </a:solidFill>
          <a:ln cap="flat" cmpd="sng" w="21875">
            <a:solidFill>
              <a:srgbClr val="FFFFFF"/>
            </a:solidFill>
            <a:prstDash val="solid"/>
            <a:miter lim="800000"/>
            <a:headEnd len="sm" w="sm" type="none"/>
            <a:tailEnd len="sm" w="sm" type="none"/>
          </a:ln>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776"/>
              <a:buFont typeface="Arial"/>
              <a:buNone/>
            </a:pPr>
            <a:r>
              <a:t/>
            </a:r>
            <a:endParaRPr i="0" sz="775" u="none" cap="none" strike="noStrike">
              <a:solidFill>
                <a:srgbClr val="FFFFFF"/>
              </a:solidFill>
              <a:latin typeface="Poppins"/>
              <a:ea typeface="Poppins"/>
              <a:cs typeface="Poppins"/>
              <a:sym typeface="Poppins"/>
            </a:endParaRPr>
          </a:p>
        </p:txBody>
      </p:sp>
      <p:grpSp>
        <p:nvGrpSpPr>
          <p:cNvPr id="220" name="Google Shape;220;p25"/>
          <p:cNvGrpSpPr/>
          <p:nvPr/>
        </p:nvGrpSpPr>
        <p:grpSpPr>
          <a:xfrm>
            <a:off x="2678277" y="3258288"/>
            <a:ext cx="1917300" cy="1917300"/>
            <a:chOff x="2678277" y="3258288"/>
            <a:chExt cx="1917300" cy="1917300"/>
          </a:xfrm>
        </p:grpSpPr>
        <p:sp>
          <p:nvSpPr>
            <p:cNvPr id="221" name="Google Shape;221;p25"/>
            <p:cNvSpPr/>
            <p:nvPr/>
          </p:nvSpPr>
          <p:spPr>
            <a:xfrm rot="6300341">
              <a:off x="2854237" y="3434248"/>
              <a:ext cx="1565379" cy="1565379"/>
            </a:xfrm>
            <a:prstGeom prst="chord">
              <a:avLst>
                <a:gd fmla="val 4234771" name="adj1"/>
                <a:gd fmla="val 15531980" name="adj2"/>
              </a:avLst>
            </a:prstGeom>
            <a:gradFill>
              <a:gsLst>
                <a:gs pos="0">
                  <a:srgbClr val="34C4C1"/>
                </a:gs>
                <a:gs pos="56000">
                  <a:srgbClr val="48ADE0"/>
                </a:gs>
                <a:gs pos="83670">
                  <a:srgbClr val="5759AC"/>
                </a:gs>
                <a:gs pos="100000">
                  <a:srgbClr val="44546A"/>
                </a:gs>
              </a:gsLst>
              <a:lin ang="2700006" scaled="0"/>
            </a:gradFill>
            <a:ln>
              <a:noFill/>
            </a:ln>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1034"/>
                <a:buFont typeface="Arial"/>
                <a:buNone/>
              </a:pPr>
              <a:r>
                <a:t/>
              </a:r>
              <a:endParaRPr i="0" sz="1033" u="none" cap="none" strike="noStrike">
                <a:solidFill>
                  <a:srgbClr val="262626"/>
                </a:solidFill>
                <a:latin typeface="Poppins"/>
                <a:ea typeface="Poppins"/>
                <a:cs typeface="Poppins"/>
                <a:sym typeface="Poppins"/>
              </a:endParaRPr>
            </a:p>
          </p:txBody>
        </p:sp>
        <p:grpSp>
          <p:nvGrpSpPr>
            <p:cNvPr id="222" name="Google Shape;222;p25"/>
            <p:cNvGrpSpPr/>
            <p:nvPr/>
          </p:nvGrpSpPr>
          <p:grpSpPr>
            <a:xfrm>
              <a:off x="3459734" y="3596587"/>
              <a:ext cx="354238" cy="584000"/>
              <a:chOff x="10744414" y="1981383"/>
              <a:chExt cx="616817" cy="1016891"/>
            </a:xfrm>
          </p:grpSpPr>
          <p:sp>
            <p:nvSpPr>
              <p:cNvPr id="223" name="Google Shape;223;p25"/>
              <p:cNvSpPr/>
              <p:nvPr/>
            </p:nvSpPr>
            <p:spPr>
              <a:xfrm>
                <a:off x="10744414" y="2061589"/>
                <a:ext cx="308408" cy="936685"/>
              </a:xfrm>
              <a:custGeom>
                <a:rect b="b" l="l" r="r" t="t"/>
                <a:pathLst>
                  <a:path extrusionOk="0" h="1963" w="646">
                    <a:moveTo>
                      <a:pt x="393" y="1655"/>
                    </a:moveTo>
                    <a:lnTo>
                      <a:pt x="393" y="1655"/>
                    </a:lnTo>
                    <a:lnTo>
                      <a:pt x="646" y="1963"/>
                    </a:lnTo>
                    <a:lnTo>
                      <a:pt x="646" y="1963"/>
                    </a:lnTo>
                    <a:lnTo>
                      <a:pt x="393" y="1655"/>
                    </a:lnTo>
                    <a:close/>
                    <a:moveTo>
                      <a:pt x="0" y="0"/>
                    </a:moveTo>
                    <a:lnTo>
                      <a:pt x="0" y="0"/>
                    </a:lnTo>
                    <a:lnTo>
                      <a:pt x="309" y="625"/>
                    </a:lnTo>
                    <a:lnTo>
                      <a:pt x="513" y="830"/>
                    </a:lnTo>
                    <a:lnTo>
                      <a:pt x="528" y="843"/>
                    </a:lnTo>
                    <a:lnTo>
                      <a:pt x="513" y="830"/>
                    </a:lnTo>
                    <a:lnTo>
                      <a:pt x="309" y="625"/>
                    </a:lnTo>
                    <a:lnTo>
                      <a:pt x="0" y="0"/>
                    </a:lnTo>
                    <a:close/>
                  </a:path>
                </a:pathLst>
              </a:custGeom>
              <a:solidFill>
                <a:srgbClr val="F28E45"/>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24" name="Google Shape;224;p25"/>
              <p:cNvSpPr/>
              <p:nvPr/>
            </p:nvSpPr>
            <p:spPr>
              <a:xfrm>
                <a:off x="10932515" y="2851230"/>
                <a:ext cx="120308" cy="147043"/>
              </a:xfrm>
              <a:custGeom>
                <a:rect b="b" l="l" r="r" t="t"/>
                <a:pathLst>
                  <a:path extrusionOk="0" h="308" w="253">
                    <a:moveTo>
                      <a:pt x="0" y="0"/>
                    </a:moveTo>
                    <a:lnTo>
                      <a:pt x="0" y="0"/>
                    </a:lnTo>
                    <a:lnTo>
                      <a:pt x="253" y="308"/>
                    </a:lnTo>
                    <a:lnTo>
                      <a:pt x="253" y="308"/>
                    </a:lnTo>
                    <a:lnTo>
                      <a:pt x="0" y="0"/>
                    </a:lnTo>
                  </a:path>
                </a:pathLst>
              </a:custGeom>
              <a:no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25" name="Google Shape;225;p25"/>
              <p:cNvSpPr/>
              <p:nvPr/>
            </p:nvSpPr>
            <p:spPr>
              <a:xfrm>
                <a:off x="10744414" y="2061589"/>
                <a:ext cx="252074" cy="401982"/>
              </a:xfrm>
              <a:custGeom>
                <a:rect b="b" l="l" r="r" t="t"/>
                <a:pathLst>
                  <a:path extrusionOk="0" h="843" w="528">
                    <a:moveTo>
                      <a:pt x="0" y="0"/>
                    </a:moveTo>
                    <a:lnTo>
                      <a:pt x="0" y="0"/>
                    </a:lnTo>
                    <a:lnTo>
                      <a:pt x="309" y="625"/>
                    </a:lnTo>
                    <a:lnTo>
                      <a:pt x="513" y="830"/>
                    </a:lnTo>
                    <a:lnTo>
                      <a:pt x="528" y="843"/>
                    </a:lnTo>
                    <a:lnTo>
                      <a:pt x="513" y="830"/>
                    </a:lnTo>
                    <a:lnTo>
                      <a:pt x="309" y="625"/>
                    </a:lnTo>
                    <a:lnTo>
                      <a:pt x="0" y="0"/>
                    </a:lnTo>
                  </a:path>
                </a:pathLst>
              </a:custGeom>
              <a:no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26" name="Google Shape;226;p25"/>
              <p:cNvSpPr/>
              <p:nvPr/>
            </p:nvSpPr>
            <p:spPr>
              <a:xfrm>
                <a:off x="11036591" y="2282154"/>
                <a:ext cx="189056" cy="493645"/>
              </a:xfrm>
              <a:custGeom>
                <a:rect b="b" l="l" r="r" t="t"/>
                <a:pathLst>
                  <a:path extrusionOk="0" h="1034" w="395">
                    <a:moveTo>
                      <a:pt x="395" y="849"/>
                    </a:moveTo>
                    <a:lnTo>
                      <a:pt x="330" y="1034"/>
                    </a:lnTo>
                    <a:lnTo>
                      <a:pt x="176" y="913"/>
                    </a:lnTo>
                    <a:lnTo>
                      <a:pt x="0" y="19"/>
                    </a:lnTo>
                    <a:lnTo>
                      <a:pt x="68" y="0"/>
                    </a:lnTo>
                    <a:lnTo>
                      <a:pt x="395" y="849"/>
                    </a:lnTo>
                    <a:close/>
                  </a:path>
                </a:pathLst>
              </a:custGeom>
              <a:solidFill>
                <a:srgbClr val="D8D8D8"/>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27" name="Google Shape;227;p25"/>
              <p:cNvSpPr/>
              <p:nvPr/>
            </p:nvSpPr>
            <p:spPr>
              <a:xfrm>
                <a:off x="10932515" y="2286927"/>
                <a:ext cx="240616" cy="711345"/>
              </a:xfrm>
              <a:custGeom>
                <a:rect b="b" l="l" r="r" t="t"/>
                <a:pathLst>
                  <a:path extrusionOk="0" h="1491" w="506">
                    <a:moveTo>
                      <a:pt x="506" y="1183"/>
                    </a:moveTo>
                    <a:lnTo>
                      <a:pt x="253" y="1491"/>
                    </a:lnTo>
                    <a:lnTo>
                      <a:pt x="0" y="1183"/>
                    </a:lnTo>
                    <a:lnTo>
                      <a:pt x="173" y="0"/>
                    </a:lnTo>
                    <a:lnTo>
                      <a:pt x="333" y="0"/>
                    </a:lnTo>
                    <a:lnTo>
                      <a:pt x="506" y="1183"/>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28" name="Google Shape;228;p25"/>
              <p:cNvSpPr/>
              <p:nvPr/>
            </p:nvSpPr>
            <p:spPr>
              <a:xfrm>
                <a:off x="10981211" y="2167575"/>
                <a:ext cx="143224" cy="119353"/>
              </a:xfrm>
              <a:custGeom>
                <a:rect b="b" l="l" r="r" t="t"/>
                <a:pathLst>
                  <a:path extrusionOk="0" h="249" w="300">
                    <a:moveTo>
                      <a:pt x="230" y="249"/>
                    </a:moveTo>
                    <a:lnTo>
                      <a:pt x="70" y="249"/>
                    </a:lnTo>
                    <a:lnTo>
                      <a:pt x="0" y="87"/>
                    </a:lnTo>
                    <a:lnTo>
                      <a:pt x="30" y="0"/>
                    </a:lnTo>
                    <a:lnTo>
                      <a:pt x="270" y="0"/>
                    </a:lnTo>
                    <a:lnTo>
                      <a:pt x="300" y="87"/>
                    </a:lnTo>
                    <a:lnTo>
                      <a:pt x="230" y="249"/>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29" name="Google Shape;229;p25"/>
              <p:cNvSpPr/>
              <p:nvPr/>
            </p:nvSpPr>
            <p:spPr>
              <a:xfrm>
                <a:off x="10744414" y="1981383"/>
                <a:ext cx="616817" cy="80205"/>
              </a:xfrm>
              <a:custGeom>
                <a:rect b="b" l="l" r="r" t="t"/>
                <a:pathLst>
                  <a:path extrusionOk="0" h="169" w="1292">
                    <a:moveTo>
                      <a:pt x="72" y="0"/>
                    </a:moveTo>
                    <a:lnTo>
                      <a:pt x="1220" y="0"/>
                    </a:lnTo>
                    <a:lnTo>
                      <a:pt x="1292" y="169"/>
                    </a:lnTo>
                    <a:lnTo>
                      <a:pt x="0" y="169"/>
                    </a:lnTo>
                    <a:lnTo>
                      <a:pt x="72" y="0"/>
                    </a:lnTo>
                    <a:close/>
                  </a:path>
                </a:pathLst>
              </a:custGeom>
              <a:solidFill>
                <a:srgbClr val="BFBFB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30" name="Google Shape;230;p25"/>
              <p:cNvSpPr/>
              <p:nvPr/>
            </p:nvSpPr>
            <p:spPr>
              <a:xfrm>
                <a:off x="10744414" y="1981383"/>
                <a:ext cx="308408" cy="379066"/>
              </a:xfrm>
              <a:custGeom>
                <a:rect b="b" l="l" r="r" t="t"/>
                <a:pathLst>
                  <a:path extrusionOk="0" h="794" w="646">
                    <a:moveTo>
                      <a:pt x="0" y="169"/>
                    </a:moveTo>
                    <a:lnTo>
                      <a:pt x="309" y="794"/>
                    </a:lnTo>
                    <a:lnTo>
                      <a:pt x="646" y="392"/>
                    </a:lnTo>
                    <a:lnTo>
                      <a:pt x="72" y="0"/>
                    </a:lnTo>
                    <a:lnTo>
                      <a:pt x="0" y="169"/>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31" name="Google Shape;231;p25"/>
              <p:cNvSpPr/>
              <p:nvPr/>
            </p:nvSpPr>
            <p:spPr>
              <a:xfrm>
                <a:off x="11052823" y="1981383"/>
                <a:ext cx="308408" cy="379066"/>
              </a:xfrm>
              <a:custGeom>
                <a:rect b="b" l="l" r="r" t="t"/>
                <a:pathLst>
                  <a:path extrusionOk="0" h="794" w="646">
                    <a:moveTo>
                      <a:pt x="574" y="0"/>
                    </a:moveTo>
                    <a:lnTo>
                      <a:pt x="0" y="392"/>
                    </a:lnTo>
                    <a:lnTo>
                      <a:pt x="337" y="794"/>
                    </a:lnTo>
                    <a:lnTo>
                      <a:pt x="646" y="169"/>
                    </a:lnTo>
                    <a:lnTo>
                      <a:pt x="574" y="0"/>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grpSp>
      </p:grpSp>
      <p:grpSp>
        <p:nvGrpSpPr>
          <p:cNvPr id="232" name="Google Shape;232;p25"/>
          <p:cNvGrpSpPr/>
          <p:nvPr/>
        </p:nvGrpSpPr>
        <p:grpSpPr>
          <a:xfrm>
            <a:off x="-20725" y="3688383"/>
            <a:ext cx="2578006" cy="902167"/>
            <a:chOff x="-20725" y="3688383"/>
            <a:chExt cx="2578006" cy="902167"/>
          </a:xfrm>
        </p:grpSpPr>
        <p:sp>
          <p:nvSpPr>
            <p:cNvPr id="233" name="Google Shape;233;p25"/>
            <p:cNvSpPr/>
            <p:nvPr/>
          </p:nvSpPr>
          <p:spPr>
            <a:xfrm rot="5400000">
              <a:off x="2089581" y="3688383"/>
              <a:ext cx="467700" cy="467700"/>
            </a:xfrm>
            <a:prstGeom prst="teardrop">
              <a:avLst>
                <a:gd fmla="val 100000" name="adj"/>
              </a:avLst>
            </a:prstGeom>
            <a:gradFill>
              <a:gsLst>
                <a:gs pos="0">
                  <a:srgbClr val="34C4C1"/>
                </a:gs>
                <a:gs pos="100000">
                  <a:srgbClr val="196260"/>
                </a:gs>
              </a:gsLst>
              <a:lin ang="13500032" scaled="0"/>
            </a:gradFill>
            <a:ln>
              <a:noFill/>
            </a:ln>
            <a:effectLst>
              <a:outerShdw blurRad="36469" rotWithShape="0" algn="t" dir="5400000" dist="21881">
                <a:srgbClr val="000000">
                  <a:alpha val="32159"/>
                </a:srgbClr>
              </a:outerShdw>
            </a:effectLst>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1034"/>
                <a:buFont typeface="Arial"/>
                <a:buNone/>
              </a:pPr>
              <a:r>
                <a:t/>
              </a:r>
              <a:endParaRPr i="0" sz="1033" u="none" cap="none" strike="noStrike">
                <a:solidFill>
                  <a:srgbClr val="FFFFFF"/>
                </a:solidFill>
                <a:latin typeface="Poppins"/>
                <a:ea typeface="Poppins"/>
                <a:cs typeface="Poppins"/>
                <a:sym typeface="Poppins"/>
              </a:endParaRPr>
            </a:p>
          </p:txBody>
        </p:sp>
        <p:grpSp>
          <p:nvGrpSpPr>
            <p:cNvPr id="234" name="Google Shape;234;p25"/>
            <p:cNvGrpSpPr/>
            <p:nvPr/>
          </p:nvGrpSpPr>
          <p:grpSpPr>
            <a:xfrm>
              <a:off x="2203641" y="3773221"/>
              <a:ext cx="270776" cy="284451"/>
              <a:chOff x="431800" y="5310188"/>
              <a:chExt cx="471488" cy="495300"/>
            </a:xfrm>
          </p:grpSpPr>
          <p:sp>
            <p:nvSpPr>
              <p:cNvPr id="235" name="Google Shape;235;p25"/>
              <p:cNvSpPr/>
              <p:nvPr/>
            </p:nvSpPr>
            <p:spPr>
              <a:xfrm>
                <a:off x="431800" y="5624513"/>
                <a:ext cx="471488" cy="180975"/>
              </a:xfrm>
              <a:custGeom>
                <a:rect b="b" l="l" r="r" t="t"/>
                <a:pathLst>
                  <a:path extrusionOk="0" h="456" w="1187">
                    <a:moveTo>
                      <a:pt x="0" y="134"/>
                    </a:moveTo>
                    <a:lnTo>
                      <a:pt x="99" y="134"/>
                    </a:lnTo>
                    <a:lnTo>
                      <a:pt x="99" y="456"/>
                    </a:lnTo>
                    <a:lnTo>
                      <a:pt x="1100" y="456"/>
                    </a:lnTo>
                    <a:lnTo>
                      <a:pt x="1100" y="134"/>
                    </a:lnTo>
                    <a:lnTo>
                      <a:pt x="1187" y="134"/>
                    </a:lnTo>
                    <a:lnTo>
                      <a:pt x="1187" y="0"/>
                    </a:lnTo>
                    <a:lnTo>
                      <a:pt x="0" y="0"/>
                    </a:lnTo>
                    <a:lnTo>
                      <a:pt x="0" y="134"/>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36" name="Google Shape;236;p25"/>
              <p:cNvSpPr/>
              <p:nvPr/>
            </p:nvSpPr>
            <p:spPr>
              <a:xfrm>
                <a:off x="431800" y="5386388"/>
                <a:ext cx="200025" cy="214313"/>
              </a:xfrm>
              <a:custGeom>
                <a:rect b="b" l="l" r="r" t="t"/>
                <a:pathLst>
                  <a:path extrusionOk="0" h="537" w="505">
                    <a:moveTo>
                      <a:pt x="103" y="247"/>
                    </a:moveTo>
                    <a:lnTo>
                      <a:pt x="110" y="260"/>
                    </a:lnTo>
                    <a:lnTo>
                      <a:pt x="126" y="268"/>
                    </a:lnTo>
                    <a:lnTo>
                      <a:pt x="180" y="296"/>
                    </a:lnTo>
                    <a:lnTo>
                      <a:pt x="180" y="300"/>
                    </a:lnTo>
                    <a:lnTo>
                      <a:pt x="180" y="537"/>
                    </a:lnTo>
                    <a:lnTo>
                      <a:pt x="505" y="537"/>
                    </a:lnTo>
                    <a:lnTo>
                      <a:pt x="505" y="300"/>
                    </a:lnTo>
                    <a:lnTo>
                      <a:pt x="403" y="221"/>
                    </a:lnTo>
                    <a:lnTo>
                      <a:pt x="403" y="221"/>
                    </a:lnTo>
                    <a:lnTo>
                      <a:pt x="347" y="373"/>
                    </a:lnTo>
                    <a:lnTo>
                      <a:pt x="326" y="319"/>
                    </a:lnTo>
                    <a:lnTo>
                      <a:pt x="291" y="224"/>
                    </a:lnTo>
                    <a:lnTo>
                      <a:pt x="290" y="221"/>
                    </a:lnTo>
                    <a:lnTo>
                      <a:pt x="188" y="174"/>
                    </a:lnTo>
                    <a:lnTo>
                      <a:pt x="75" y="10"/>
                    </a:lnTo>
                    <a:lnTo>
                      <a:pt x="75" y="10"/>
                    </a:lnTo>
                    <a:lnTo>
                      <a:pt x="72" y="6"/>
                    </a:lnTo>
                    <a:lnTo>
                      <a:pt x="70" y="4"/>
                    </a:lnTo>
                    <a:lnTo>
                      <a:pt x="66" y="2"/>
                    </a:lnTo>
                    <a:lnTo>
                      <a:pt x="63" y="2"/>
                    </a:lnTo>
                    <a:lnTo>
                      <a:pt x="54" y="0"/>
                    </a:lnTo>
                    <a:lnTo>
                      <a:pt x="51" y="2"/>
                    </a:lnTo>
                    <a:lnTo>
                      <a:pt x="47" y="4"/>
                    </a:lnTo>
                    <a:lnTo>
                      <a:pt x="10" y="26"/>
                    </a:lnTo>
                    <a:lnTo>
                      <a:pt x="10" y="26"/>
                    </a:lnTo>
                    <a:lnTo>
                      <a:pt x="6" y="28"/>
                    </a:lnTo>
                    <a:lnTo>
                      <a:pt x="4" y="32"/>
                    </a:lnTo>
                    <a:lnTo>
                      <a:pt x="0" y="38"/>
                    </a:lnTo>
                    <a:lnTo>
                      <a:pt x="0" y="46"/>
                    </a:lnTo>
                    <a:lnTo>
                      <a:pt x="0" y="50"/>
                    </a:lnTo>
                    <a:lnTo>
                      <a:pt x="1" y="53"/>
                    </a:lnTo>
                    <a:lnTo>
                      <a:pt x="103" y="247"/>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37" name="Google Shape;237;p25"/>
              <p:cNvSpPr/>
              <p:nvPr/>
            </p:nvSpPr>
            <p:spPr>
              <a:xfrm>
                <a:off x="531813" y="5375275"/>
                <a:ext cx="77788" cy="77788"/>
              </a:xfrm>
              <a:custGeom>
                <a:rect b="b" l="l" r="r" t="t"/>
                <a:pathLst>
                  <a:path extrusionOk="0" h="196" w="195">
                    <a:moveTo>
                      <a:pt x="0" y="98"/>
                    </a:moveTo>
                    <a:lnTo>
                      <a:pt x="0" y="98"/>
                    </a:lnTo>
                    <a:lnTo>
                      <a:pt x="0" y="108"/>
                    </a:lnTo>
                    <a:lnTo>
                      <a:pt x="2" y="117"/>
                    </a:lnTo>
                    <a:lnTo>
                      <a:pt x="4" y="127"/>
                    </a:lnTo>
                    <a:lnTo>
                      <a:pt x="8" y="135"/>
                    </a:lnTo>
                    <a:lnTo>
                      <a:pt x="11" y="144"/>
                    </a:lnTo>
                    <a:lnTo>
                      <a:pt x="16" y="152"/>
                    </a:lnTo>
                    <a:lnTo>
                      <a:pt x="22" y="159"/>
                    </a:lnTo>
                    <a:lnTo>
                      <a:pt x="28" y="167"/>
                    </a:lnTo>
                    <a:lnTo>
                      <a:pt x="35" y="173"/>
                    </a:lnTo>
                    <a:lnTo>
                      <a:pt x="43" y="179"/>
                    </a:lnTo>
                    <a:lnTo>
                      <a:pt x="51" y="184"/>
                    </a:lnTo>
                    <a:lnTo>
                      <a:pt x="60" y="187"/>
                    </a:lnTo>
                    <a:lnTo>
                      <a:pt x="68" y="191"/>
                    </a:lnTo>
                    <a:lnTo>
                      <a:pt x="78" y="193"/>
                    </a:lnTo>
                    <a:lnTo>
                      <a:pt x="87" y="194"/>
                    </a:lnTo>
                    <a:lnTo>
                      <a:pt x="97" y="196"/>
                    </a:lnTo>
                    <a:lnTo>
                      <a:pt x="97" y="196"/>
                    </a:lnTo>
                    <a:lnTo>
                      <a:pt x="107" y="194"/>
                    </a:lnTo>
                    <a:lnTo>
                      <a:pt x="116" y="193"/>
                    </a:lnTo>
                    <a:lnTo>
                      <a:pt x="126" y="191"/>
                    </a:lnTo>
                    <a:lnTo>
                      <a:pt x="136" y="187"/>
                    </a:lnTo>
                    <a:lnTo>
                      <a:pt x="144" y="184"/>
                    </a:lnTo>
                    <a:lnTo>
                      <a:pt x="151" y="179"/>
                    </a:lnTo>
                    <a:lnTo>
                      <a:pt x="159" y="173"/>
                    </a:lnTo>
                    <a:lnTo>
                      <a:pt x="166" y="167"/>
                    </a:lnTo>
                    <a:lnTo>
                      <a:pt x="172" y="159"/>
                    </a:lnTo>
                    <a:lnTo>
                      <a:pt x="178" y="152"/>
                    </a:lnTo>
                    <a:lnTo>
                      <a:pt x="183" y="144"/>
                    </a:lnTo>
                    <a:lnTo>
                      <a:pt x="186" y="135"/>
                    </a:lnTo>
                    <a:lnTo>
                      <a:pt x="190" y="127"/>
                    </a:lnTo>
                    <a:lnTo>
                      <a:pt x="192" y="117"/>
                    </a:lnTo>
                    <a:lnTo>
                      <a:pt x="194" y="108"/>
                    </a:lnTo>
                    <a:lnTo>
                      <a:pt x="195" y="98"/>
                    </a:lnTo>
                    <a:lnTo>
                      <a:pt x="195" y="98"/>
                    </a:lnTo>
                    <a:lnTo>
                      <a:pt x="194" y="88"/>
                    </a:lnTo>
                    <a:lnTo>
                      <a:pt x="192" y="79"/>
                    </a:lnTo>
                    <a:lnTo>
                      <a:pt x="190" y="69"/>
                    </a:lnTo>
                    <a:lnTo>
                      <a:pt x="186" y="61"/>
                    </a:lnTo>
                    <a:lnTo>
                      <a:pt x="183" y="52"/>
                    </a:lnTo>
                    <a:lnTo>
                      <a:pt x="178" y="44"/>
                    </a:lnTo>
                    <a:lnTo>
                      <a:pt x="172" y="36"/>
                    </a:lnTo>
                    <a:lnTo>
                      <a:pt x="166" y="29"/>
                    </a:lnTo>
                    <a:lnTo>
                      <a:pt x="159" y="23"/>
                    </a:lnTo>
                    <a:lnTo>
                      <a:pt x="151" y="17"/>
                    </a:lnTo>
                    <a:lnTo>
                      <a:pt x="144" y="12"/>
                    </a:lnTo>
                    <a:lnTo>
                      <a:pt x="136" y="9"/>
                    </a:lnTo>
                    <a:lnTo>
                      <a:pt x="126" y="5"/>
                    </a:lnTo>
                    <a:lnTo>
                      <a:pt x="116" y="3"/>
                    </a:lnTo>
                    <a:lnTo>
                      <a:pt x="107" y="1"/>
                    </a:lnTo>
                    <a:lnTo>
                      <a:pt x="97" y="0"/>
                    </a:lnTo>
                    <a:lnTo>
                      <a:pt x="97" y="0"/>
                    </a:lnTo>
                    <a:lnTo>
                      <a:pt x="87" y="1"/>
                    </a:lnTo>
                    <a:lnTo>
                      <a:pt x="78" y="3"/>
                    </a:lnTo>
                    <a:lnTo>
                      <a:pt x="68" y="5"/>
                    </a:lnTo>
                    <a:lnTo>
                      <a:pt x="60" y="9"/>
                    </a:lnTo>
                    <a:lnTo>
                      <a:pt x="51" y="12"/>
                    </a:lnTo>
                    <a:lnTo>
                      <a:pt x="43" y="17"/>
                    </a:lnTo>
                    <a:lnTo>
                      <a:pt x="35" y="23"/>
                    </a:lnTo>
                    <a:lnTo>
                      <a:pt x="28" y="29"/>
                    </a:lnTo>
                    <a:lnTo>
                      <a:pt x="22" y="36"/>
                    </a:lnTo>
                    <a:lnTo>
                      <a:pt x="16" y="44"/>
                    </a:lnTo>
                    <a:lnTo>
                      <a:pt x="11" y="52"/>
                    </a:lnTo>
                    <a:lnTo>
                      <a:pt x="8" y="61"/>
                    </a:lnTo>
                    <a:lnTo>
                      <a:pt x="4" y="69"/>
                    </a:lnTo>
                    <a:lnTo>
                      <a:pt x="2" y="79"/>
                    </a:lnTo>
                    <a:lnTo>
                      <a:pt x="0" y="88"/>
                    </a:lnTo>
                    <a:lnTo>
                      <a:pt x="0" y="98"/>
                    </a:lnTo>
                    <a:lnTo>
                      <a:pt x="0" y="98"/>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38" name="Google Shape;238;p25"/>
              <p:cNvSpPr/>
              <p:nvPr/>
            </p:nvSpPr>
            <p:spPr>
              <a:xfrm>
                <a:off x="693738" y="5503863"/>
                <a:ext cx="131763" cy="96838"/>
              </a:xfrm>
              <a:custGeom>
                <a:rect b="b" l="l" r="r" t="t"/>
                <a:pathLst>
                  <a:path extrusionOk="0" h="245" w="335">
                    <a:moveTo>
                      <a:pt x="335" y="73"/>
                    </a:moveTo>
                    <a:lnTo>
                      <a:pt x="231" y="0"/>
                    </a:lnTo>
                    <a:lnTo>
                      <a:pt x="225" y="0"/>
                    </a:lnTo>
                    <a:lnTo>
                      <a:pt x="172" y="142"/>
                    </a:lnTo>
                    <a:lnTo>
                      <a:pt x="119" y="0"/>
                    </a:lnTo>
                    <a:lnTo>
                      <a:pt x="104" y="0"/>
                    </a:lnTo>
                    <a:lnTo>
                      <a:pt x="0" y="73"/>
                    </a:lnTo>
                    <a:lnTo>
                      <a:pt x="0" y="245"/>
                    </a:lnTo>
                    <a:lnTo>
                      <a:pt x="335" y="245"/>
                    </a:lnTo>
                    <a:lnTo>
                      <a:pt x="335" y="73"/>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39" name="Google Shape;239;p25"/>
              <p:cNvSpPr/>
              <p:nvPr/>
            </p:nvSpPr>
            <p:spPr>
              <a:xfrm>
                <a:off x="723900" y="5405438"/>
                <a:ext cx="77788" cy="79375"/>
              </a:xfrm>
              <a:custGeom>
                <a:rect b="b" l="l" r="r" t="t"/>
                <a:pathLst>
                  <a:path extrusionOk="0" h="196" w="196">
                    <a:moveTo>
                      <a:pt x="98" y="196"/>
                    </a:moveTo>
                    <a:lnTo>
                      <a:pt x="98" y="196"/>
                    </a:lnTo>
                    <a:lnTo>
                      <a:pt x="107" y="195"/>
                    </a:lnTo>
                    <a:lnTo>
                      <a:pt x="115" y="194"/>
                    </a:lnTo>
                    <a:lnTo>
                      <a:pt x="131" y="190"/>
                    </a:lnTo>
                    <a:lnTo>
                      <a:pt x="131" y="190"/>
                    </a:lnTo>
                    <a:lnTo>
                      <a:pt x="145" y="184"/>
                    </a:lnTo>
                    <a:lnTo>
                      <a:pt x="157" y="176"/>
                    </a:lnTo>
                    <a:lnTo>
                      <a:pt x="168" y="166"/>
                    </a:lnTo>
                    <a:lnTo>
                      <a:pt x="178" y="154"/>
                    </a:lnTo>
                    <a:lnTo>
                      <a:pt x="185" y="142"/>
                    </a:lnTo>
                    <a:lnTo>
                      <a:pt x="191" y="129"/>
                    </a:lnTo>
                    <a:lnTo>
                      <a:pt x="195" y="113"/>
                    </a:lnTo>
                    <a:lnTo>
                      <a:pt x="196" y="97"/>
                    </a:lnTo>
                    <a:lnTo>
                      <a:pt x="196" y="97"/>
                    </a:lnTo>
                    <a:lnTo>
                      <a:pt x="196" y="88"/>
                    </a:lnTo>
                    <a:lnTo>
                      <a:pt x="194" y="78"/>
                    </a:lnTo>
                    <a:lnTo>
                      <a:pt x="191" y="68"/>
                    </a:lnTo>
                    <a:lnTo>
                      <a:pt x="189" y="60"/>
                    </a:lnTo>
                    <a:lnTo>
                      <a:pt x="184" y="52"/>
                    </a:lnTo>
                    <a:lnTo>
                      <a:pt x="179" y="43"/>
                    </a:lnTo>
                    <a:lnTo>
                      <a:pt x="173" y="36"/>
                    </a:lnTo>
                    <a:lnTo>
                      <a:pt x="167" y="29"/>
                    </a:lnTo>
                    <a:lnTo>
                      <a:pt x="160" y="23"/>
                    </a:lnTo>
                    <a:lnTo>
                      <a:pt x="152" y="17"/>
                    </a:lnTo>
                    <a:lnTo>
                      <a:pt x="145" y="12"/>
                    </a:lnTo>
                    <a:lnTo>
                      <a:pt x="136" y="8"/>
                    </a:lnTo>
                    <a:lnTo>
                      <a:pt x="127" y="4"/>
                    </a:lnTo>
                    <a:lnTo>
                      <a:pt x="117" y="2"/>
                    </a:lnTo>
                    <a:lnTo>
                      <a:pt x="108" y="1"/>
                    </a:lnTo>
                    <a:lnTo>
                      <a:pt x="98" y="0"/>
                    </a:lnTo>
                    <a:lnTo>
                      <a:pt x="98" y="0"/>
                    </a:lnTo>
                    <a:lnTo>
                      <a:pt x="88" y="1"/>
                    </a:lnTo>
                    <a:lnTo>
                      <a:pt x="79" y="2"/>
                    </a:lnTo>
                    <a:lnTo>
                      <a:pt x="69" y="4"/>
                    </a:lnTo>
                    <a:lnTo>
                      <a:pt x="60" y="8"/>
                    </a:lnTo>
                    <a:lnTo>
                      <a:pt x="51" y="12"/>
                    </a:lnTo>
                    <a:lnTo>
                      <a:pt x="44" y="17"/>
                    </a:lnTo>
                    <a:lnTo>
                      <a:pt x="35" y="23"/>
                    </a:lnTo>
                    <a:lnTo>
                      <a:pt x="29" y="29"/>
                    </a:lnTo>
                    <a:lnTo>
                      <a:pt x="22" y="36"/>
                    </a:lnTo>
                    <a:lnTo>
                      <a:pt x="17" y="43"/>
                    </a:lnTo>
                    <a:lnTo>
                      <a:pt x="12" y="52"/>
                    </a:lnTo>
                    <a:lnTo>
                      <a:pt x="8" y="60"/>
                    </a:lnTo>
                    <a:lnTo>
                      <a:pt x="4" y="68"/>
                    </a:lnTo>
                    <a:lnTo>
                      <a:pt x="2" y="78"/>
                    </a:lnTo>
                    <a:lnTo>
                      <a:pt x="0" y="88"/>
                    </a:lnTo>
                    <a:lnTo>
                      <a:pt x="0" y="97"/>
                    </a:lnTo>
                    <a:lnTo>
                      <a:pt x="0" y="97"/>
                    </a:lnTo>
                    <a:lnTo>
                      <a:pt x="2" y="113"/>
                    </a:lnTo>
                    <a:lnTo>
                      <a:pt x="5" y="129"/>
                    </a:lnTo>
                    <a:lnTo>
                      <a:pt x="10" y="142"/>
                    </a:lnTo>
                    <a:lnTo>
                      <a:pt x="18" y="154"/>
                    </a:lnTo>
                    <a:lnTo>
                      <a:pt x="28" y="166"/>
                    </a:lnTo>
                    <a:lnTo>
                      <a:pt x="39" y="176"/>
                    </a:lnTo>
                    <a:lnTo>
                      <a:pt x="51" y="184"/>
                    </a:lnTo>
                    <a:lnTo>
                      <a:pt x="64" y="190"/>
                    </a:lnTo>
                    <a:lnTo>
                      <a:pt x="64" y="190"/>
                    </a:lnTo>
                    <a:lnTo>
                      <a:pt x="81" y="194"/>
                    </a:lnTo>
                    <a:lnTo>
                      <a:pt x="90" y="195"/>
                    </a:lnTo>
                    <a:lnTo>
                      <a:pt x="98" y="196"/>
                    </a:lnTo>
                    <a:lnTo>
                      <a:pt x="98" y="196"/>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40" name="Google Shape;240;p25"/>
              <p:cNvSpPr/>
              <p:nvPr/>
            </p:nvSpPr>
            <p:spPr>
              <a:xfrm>
                <a:off x="615950" y="5310188"/>
                <a:ext cx="103188" cy="88900"/>
              </a:xfrm>
              <a:custGeom>
                <a:rect b="b" l="l" r="r" t="t"/>
                <a:pathLst>
                  <a:path extrusionOk="0" h="223" w="257">
                    <a:moveTo>
                      <a:pt x="35" y="223"/>
                    </a:moveTo>
                    <a:lnTo>
                      <a:pt x="35" y="223"/>
                    </a:lnTo>
                    <a:lnTo>
                      <a:pt x="49" y="219"/>
                    </a:lnTo>
                    <a:lnTo>
                      <a:pt x="59" y="216"/>
                    </a:lnTo>
                    <a:lnTo>
                      <a:pt x="69" y="212"/>
                    </a:lnTo>
                    <a:lnTo>
                      <a:pt x="77" y="206"/>
                    </a:lnTo>
                    <a:lnTo>
                      <a:pt x="87" y="198"/>
                    </a:lnTo>
                    <a:lnTo>
                      <a:pt x="94" y="188"/>
                    </a:lnTo>
                    <a:lnTo>
                      <a:pt x="98" y="181"/>
                    </a:lnTo>
                    <a:lnTo>
                      <a:pt x="100" y="174"/>
                    </a:lnTo>
                    <a:lnTo>
                      <a:pt x="243" y="174"/>
                    </a:lnTo>
                    <a:lnTo>
                      <a:pt x="243" y="174"/>
                    </a:lnTo>
                    <a:lnTo>
                      <a:pt x="249" y="173"/>
                    </a:lnTo>
                    <a:lnTo>
                      <a:pt x="253" y="171"/>
                    </a:lnTo>
                    <a:lnTo>
                      <a:pt x="257" y="166"/>
                    </a:lnTo>
                    <a:lnTo>
                      <a:pt x="257" y="160"/>
                    </a:lnTo>
                    <a:lnTo>
                      <a:pt x="257" y="15"/>
                    </a:lnTo>
                    <a:lnTo>
                      <a:pt x="257" y="15"/>
                    </a:lnTo>
                    <a:lnTo>
                      <a:pt x="257" y="9"/>
                    </a:lnTo>
                    <a:lnTo>
                      <a:pt x="253" y="5"/>
                    </a:lnTo>
                    <a:lnTo>
                      <a:pt x="249" y="2"/>
                    </a:lnTo>
                    <a:lnTo>
                      <a:pt x="243" y="0"/>
                    </a:lnTo>
                    <a:lnTo>
                      <a:pt x="14" y="0"/>
                    </a:lnTo>
                    <a:lnTo>
                      <a:pt x="14" y="0"/>
                    </a:lnTo>
                    <a:lnTo>
                      <a:pt x="8" y="2"/>
                    </a:lnTo>
                    <a:lnTo>
                      <a:pt x="3" y="5"/>
                    </a:lnTo>
                    <a:lnTo>
                      <a:pt x="1" y="9"/>
                    </a:lnTo>
                    <a:lnTo>
                      <a:pt x="0" y="15"/>
                    </a:lnTo>
                    <a:lnTo>
                      <a:pt x="0" y="160"/>
                    </a:lnTo>
                    <a:lnTo>
                      <a:pt x="0" y="160"/>
                    </a:lnTo>
                    <a:lnTo>
                      <a:pt x="1" y="166"/>
                    </a:lnTo>
                    <a:lnTo>
                      <a:pt x="3" y="171"/>
                    </a:lnTo>
                    <a:lnTo>
                      <a:pt x="8" y="173"/>
                    </a:lnTo>
                    <a:lnTo>
                      <a:pt x="14" y="174"/>
                    </a:lnTo>
                    <a:lnTo>
                      <a:pt x="46" y="174"/>
                    </a:lnTo>
                    <a:lnTo>
                      <a:pt x="46" y="174"/>
                    </a:lnTo>
                    <a:lnTo>
                      <a:pt x="45" y="185"/>
                    </a:lnTo>
                    <a:lnTo>
                      <a:pt x="42" y="195"/>
                    </a:lnTo>
                    <a:lnTo>
                      <a:pt x="37" y="206"/>
                    </a:lnTo>
                    <a:lnTo>
                      <a:pt x="31" y="216"/>
                    </a:lnTo>
                    <a:lnTo>
                      <a:pt x="31" y="216"/>
                    </a:lnTo>
                    <a:lnTo>
                      <a:pt x="31" y="219"/>
                    </a:lnTo>
                    <a:lnTo>
                      <a:pt x="31" y="220"/>
                    </a:lnTo>
                    <a:lnTo>
                      <a:pt x="32" y="221"/>
                    </a:lnTo>
                    <a:lnTo>
                      <a:pt x="35" y="223"/>
                    </a:lnTo>
                    <a:lnTo>
                      <a:pt x="35" y="223"/>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grpSp>
        <p:sp>
          <p:nvSpPr>
            <p:cNvPr id="241" name="Google Shape;241;p25"/>
            <p:cNvSpPr txBox="1"/>
            <p:nvPr/>
          </p:nvSpPr>
          <p:spPr>
            <a:xfrm flipH="1">
              <a:off x="-20725" y="3888550"/>
              <a:ext cx="1917300" cy="702000"/>
            </a:xfrm>
            <a:prstGeom prst="rect">
              <a:avLst/>
            </a:prstGeom>
            <a:noFill/>
            <a:ln>
              <a:noFill/>
            </a:ln>
          </p:spPr>
          <p:txBody>
            <a:bodyPr anchorCtr="0" anchor="t" bIns="26250" lIns="52500" spcFirstLastPara="1" rIns="52500" wrap="square" tIns="26250">
              <a:noAutofit/>
            </a:bodyPr>
            <a:lstStyle/>
            <a:p>
              <a:pPr indent="0" lvl="0" marL="0" marR="0" rtl="0" algn="r">
                <a:lnSpc>
                  <a:spcPct val="100000"/>
                </a:lnSpc>
                <a:spcBef>
                  <a:spcPts val="0"/>
                </a:spcBef>
                <a:spcAft>
                  <a:spcPts val="0"/>
                </a:spcAft>
                <a:buClr>
                  <a:srgbClr val="000000"/>
                </a:buClr>
                <a:buSzPts val="689"/>
                <a:buFont typeface="Arial"/>
                <a:buNone/>
              </a:pPr>
              <a:r>
                <a:rPr lang="en" sz="1000">
                  <a:solidFill>
                    <a:schemeClr val="dk1"/>
                  </a:solidFill>
                  <a:latin typeface="Poppins"/>
                  <a:ea typeface="Poppins"/>
                  <a:cs typeface="Poppins"/>
                  <a:sym typeface="Poppins"/>
                </a:rPr>
                <a:t>Permanent Home Test – Permanent home available to them in Nigeria and live regularly.</a:t>
              </a:r>
              <a:endParaRPr i="0" sz="1000" u="none" cap="none" strike="noStrike">
                <a:solidFill>
                  <a:schemeClr val="dk1"/>
                </a:solidFill>
                <a:latin typeface="Poppins"/>
                <a:ea typeface="Poppins"/>
                <a:cs typeface="Poppins"/>
                <a:sym typeface="Poppins"/>
              </a:endParaRPr>
            </a:p>
          </p:txBody>
        </p:sp>
      </p:grpSp>
      <p:grpSp>
        <p:nvGrpSpPr>
          <p:cNvPr id="242" name="Google Shape;242;p25"/>
          <p:cNvGrpSpPr/>
          <p:nvPr/>
        </p:nvGrpSpPr>
        <p:grpSpPr>
          <a:xfrm>
            <a:off x="4734463" y="3764969"/>
            <a:ext cx="3366287" cy="789606"/>
            <a:chOff x="4734463" y="3764969"/>
            <a:chExt cx="3366287" cy="789606"/>
          </a:xfrm>
        </p:grpSpPr>
        <p:sp>
          <p:nvSpPr>
            <p:cNvPr id="243" name="Google Shape;243;p25"/>
            <p:cNvSpPr/>
            <p:nvPr/>
          </p:nvSpPr>
          <p:spPr>
            <a:xfrm flipH="1" rot="-5400000">
              <a:off x="4734463" y="3764969"/>
              <a:ext cx="467700" cy="467700"/>
            </a:xfrm>
            <a:prstGeom prst="teardrop">
              <a:avLst>
                <a:gd fmla="val 100000" name="adj"/>
              </a:avLst>
            </a:prstGeom>
            <a:gradFill>
              <a:gsLst>
                <a:gs pos="0">
                  <a:srgbClr val="5759AC"/>
                </a:gs>
                <a:gs pos="100000">
                  <a:srgbClr val="404182"/>
                </a:gs>
              </a:gsLst>
              <a:lin ang="13500032" scaled="0"/>
            </a:gradFill>
            <a:ln>
              <a:noFill/>
            </a:ln>
            <a:effectLst>
              <a:outerShdw blurRad="36469" rotWithShape="0" algn="t" dir="5400000" dist="21881">
                <a:srgbClr val="000000">
                  <a:alpha val="32159"/>
                </a:srgbClr>
              </a:outerShdw>
            </a:effectLst>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1034"/>
                <a:buFont typeface="Arial"/>
                <a:buNone/>
              </a:pPr>
              <a:r>
                <a:t/>
              </a:r>
              <a:endParaRPr i="0" sz="1033" u="none" cap="none" strike="noStrike">
                <a:solidFill>
                  <a:srgbClr val="FFFFFF"/>
                </a:solidFill>
                <a:latin typeface="Poppins"/>
                <a:ea typeface="Poppins"/>
                <a:cs typeface="Poppins"/>
                <a:sym typeface="Poppins"/>
              </a:endParaRPr>
            </a:p>
          </p:txBody>
        </p:sp>
        <p:grpSp>
          <p:nvGrpSpPr>
            <p:cNvPr id="244" name="Google Shape;244;p25"/>
            <p:cNvGrpSpPr/>
            <p:nvPr/>
          </p:nvGrpSpPr>
          <p:grpSpPr>
            <a:xfrm>
              <a:off x="4817083" y="3888524"/>
              <a:ext cx="258923" cy="232484"/>
              <a:chOff x="2227263" y="4800600"/>
              <a:chExt cx="450850" cy="404813"/>
            </a:xfrm>
          </p:grpSpPr>
          <p:sp>
            <p:nvSpPr>
              <p:cNvPr id="245" name="Google Shape;245;p25"/>
              <p:cNvSpPr/>
              <p:nvPr/>
            </p:nvSpPr>
            <p:spPr>
              <a:xfrm>
                <a:off x="2371725" y="4892675"/>
                <a:ext cx="227013" cy="300037"/>
              </a:xfrm>
              <a:custGeom>
                <a:rect b="b" l="l" r="r" t="t"/>
                <a:pathLst>
                  <a:path extrusionOk="0" h="758" w="573">
                    <a:moveTo>
                      <a:pt x="232" y="367"/>
                    </a:moveTo>
                    <a:lnTo>
                      <a:pt x="232" y="367"/>
                    </a:lnTo>
                    <a:lnTo>
                      <a:pt x="218" y="367"/>
                    </a:lnTo>
                    <a:lnTo>
                      <a:pt x="205" y="370"/>
                    </a:lnTo>
                    <a:lnTo>
                      <a:pt x="193" y="374"/>
                    </a:lnTo>
                    <a:lnTo>
                      <a:pt x="182" y="381"/>
                    </a:lnTo>
                    <a:lnTo>
                      <a:pt x="172" y="388"/>
                    </a:lnTo>
                    <a:lnTo>
                      <a:pt x="163" y="397"/>
                    </a:lnTo>
                    <a:lnTo>
                      <a:pt x="156" y="408"/>
                    </a:lnTo>
                    <a:lnTo>
                      <a:pt x="150" y="419"/>
                    </a:lnTo>
                    <a:lnTo>
                      <a:pt x="0" y="744"/>
                    </a:lnTo>
                    <a:lnTo>
                      <a:pt x="0" y="744"/>
                    </a:lnTo>
                    <a:lnTo>
                      <a:pt x="0" y="748"/>
                    </a:lnTo>
                    <a:lnTo>
                      <a:pt x="1" y="753"/>
                    </a:lnTo>
                    <a:lnTo>
                      <a:pt x="3" y="757"/>
                    </a:lnTo>
                    <a:lnTo>
                      <a:pt x="8" y="758"/>
                    </a:lnTo>
                    <a:lnTo>
                      <a:pt x="121" y="758"/>
                    </a:lnTo>
                    <a:lnTo>
                      <a:pt x="121" y="758"/>
                    </a:lnTo>
                    <a:lnTo>
                      <a:pt x="127" y="757"/>
                    </a:lnTo>
                    <a:lnTo>
                      <a:pt x="133" y="754"/>
                    </a:lnTo>
                    <a:lnTo>
                      <a:pt x="137" y="749"/>
                    </a:lnTo>
                    <a:lnTo>
                      <a:pt x="141" y="744"/>
                    </a:lnTo>
                    <a:lnTo>
                      <a:pt x="257" y="495"/>
                    </a:lnTo>
                    <a:lnTo>
                      <a:pt x="484" y="495"/>
                    </a:lnTo>
                    <a:lnTo>
                      <a:pt x="484" y="495"/>
                    </a:lnTo>
                    <a:lnTo>
                      <a:pt x="492" y="495"/>
                    </a:lnTo>
                    <a:lnTo>
                      <a:pt x="501" y="493"/>
                    </a:lnTo>
                    <a:lnTo>
                      <a:pt x="511" y="491"/>
                    </a:lnTo>
                    <a:lnTo>
                      <a:pt x="518" y="489"/>
                    </a:lnTo>
                    <a:lnTo>
                      <a:pt x="526" y="484"/>
                    </a:lnTo>
                    <a:lnTo>
                      <a:pt x="533" y="480"/>
                    </a:lnTo>
                    <a:lnTo>
                      <a:pt x="541" y="474"/>
                    </a:lnTo>
                    <a:lnTo>
                      <a:pt x="547" y="469"/>
                    </a:lnTo>
                    <a:lnTo>
                      <a:pt x="553" y="462"/>
                    </a:lnTo>
                    <a:lnTo>
                      <a:pt x="558" y="456"/>
                    </a:lnTo>
                    <a:lnTo>
                      <a:pt x="562" y="449"/>
                    </a:lnTo>
                    <a:lnTo>
                      <a:pt x="566" y="440"/>
                    </a:lnTo>
                    <a:lnTo>
                      <a:pt x="568" y="432"/>
                    </a:lnTo>
                    <a:lnTo>
                      <a:pt x="571" y="423"/>
                    </a:lnTo>
                    <a:lnTo>
                      <a:pt x="572" y="415"/>
                    </a:lnTo>
                    <a:lnTo>
                      <a:pt x="573" y="405"/>
                    </a:lnTo>
                    <a:lnTo>
                      <a:pt x="573" y="67"/>
                    </a:lnTo>
                    <a:lnTo>
                      <a:pt x="573" y="67"/>
                    </a:lnTo>
                    <a:lnTo>
                      <a:pt x="572" y="63"/>
                    </a:lnTo>
                    <a:lnTo>
                      <a:pt x="572" y="63"/>
                    </a:lnTo>
                    <a:lnTo>
                      <a:pt x="572" y="55"/>
                    </a:lnTo>
                    <a:lnTo>
                      <a:pt x="572" y="18"/>
                    </a:lnTo>
                    <a:lnTo>
                      <a:pt x="537" y="3"/>
                    </a:lnTo>
                    <a:lnTo>
                      <a:pt x="537" y="3"/>
                    </a:lnTo>
                    <a:lnTo>
                      <a:pt x="531" y="2"/>
                    </a:lnTo>
                    <a:lnTo>
                      <a:pt x="525" y="1"/>
                    </a:lnTo>
                    <a:lnTo>
                      <a:pt x="514" y="0"/>
                    </a:lnTo>
                    <a:lnTo>
                      <a:pt x="503" y="2"/>
                    </a:lnTo>
                    <a:lnTo>
                      <a:pt x="495" y="5"/>
                    </a:lnTo>
                    <a:lnTo>
                      <a:pt x="486" y="9"/>
                    </a:lnTo>
                    <a:lnTo>
                      <a:pt x="480" y="14"/>
                    </a:lnTo>
                    <a:lnTo>
                      <a:pt x="471" y="24"/>
                    </a:lnTo>
                    <a:lnTo>
                      <a:pt x="471" y="24"/>
                    </a:lnTo>
                    <a:lnTo>
                      <a:pt x="453" y="42"/>
                    </a:lnTo>
                    <a:lnTo>
                      <a:pt x="453" y="42"/>
                    </a:lnTo>
                    <a:lnTo>
                      <a:pt x="401" y="99"/>
                    </a:lnTo>
                    <a:lnTo>
                      <a:pt x="401" y="99"/>
                    </a:lnTo>
                    <a:lnTo>
                      <a:pt x="341" y="161"/>
                    </a:lnTo>
                    <a:lnTo>
                      <a:pt x="191" y="161"/>
                    </a:lnTo>
                    <a:lnTo>
                      <a:pt x="191" y="161"/>
                    </a:lnTo>
                    <a:lnTo>
                      <a:pt x="180" y="163"/>
                    </a:lnTo>
                    <a:lnTo>
                      <a:pt x="169" y="166"/>
                    </a:lnTo>
                    <a:lnTo>
                      <a:pt x="159" y="171"/>
                    </a:lnTo>
                    <a:lnTo>
                      <a:pt x="152" y="178"/>
                    </a:lnTo>
                    <a:lnTo>
                      <a:pt x="145" y="187"/>
                    </a:lnTo>
                    <a:lnTo>
                      <a:pt x="140" y="195"/>
                    </a:lnTo>
                    <a:lnTo>
                      <a:pt x="136" y="206"/>
                    </a:lnTo>
                    <a:lnTo>
                      <a:pt x="135" y="217"/>
                    </a:lnTo>
                    <a:lnTo>
                      <a:pt x="135" y="217"/>
                    </a:lnTo>
                    <a:lnTo>
                      <a:pt x="136" y="228"/>
                    </a:lnTo>
                    <a:lnTo>
                      <a:pt x="140" y="239"/>
                    </a:lnTo>
                    <a:lnTo>
                      <a:pt x="145" y="248"/>
                    </a:lnTo>
                    <a:lnTo>
                      <a:pt x="152" y="257"/>
                    </a:lnTo>
                    <a:lnTo>
                      <a:pt x="159" y="263"/>
                    </a:lnTo>
                    <a:lnTo>
                      <a:pt x="169" y="268"/>
                    </a:lnTo>
                    <a:lnTo>
                      <a:pt x="180" y="271"/>
                    </a:lnTo>
                    <a:lnTo>
                      <a:pt x="191" y="273"/>
                    </a:lnTo>
                    <a:lnTo>
                      <a:pt x="390" y="273"/>
                    </a:lnTo>
                    <a:lnTo>
                      <a:pt x="405" y="254"/>
                    </a:lnTo>
                    <a:lnTo>
                      <a:pt x="405" y="254"/>
                    </a:lnTo>
                    <a:lnTo>
                      <a:pt x="444" y="213"/>
                    </a:lnTo>
                    <a:lnTo>
                      <a:pt x="444" y="367"/>
                    </a:lnTo>
                    <a:lnTo>
                      <a:pt x="232" y="367"/>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46" name="Google Shape;246;p25"/>
              <p:cNvSpPr/>
              <p:nvPr/>
            </p:nvSpPr>
            <p:spPr>
              <a:xfrm>
                <a:off x="2535238" y="4800600"/>
                <a:ext cx="71438" cy="71438"/>
              </a:xfrm>
              <a:custGeom>
                <a:rect b="b" l="l" r="r" t="t"/>
                <a:pathLst>
                  <a:path extrusionOk="0" h="182" w="181">
                    <a:moveTo>
                      <a:pt x="181" y="92"/>
                    </a:moveTo>
                    <a:lnTo>
                      <a:pt x="181" y="92"/>
                    </a:lnTo>
                    <a:lnTo>
                      <a:pt x="181" y="82"/>
                    </a:lnTo>
                    <a:lnTo>
                      <a:pt x="180" y="73"/>
                    </a:lnTo>
                    <a:lnTo>
                      <a:pt x="178" y="64"/>
                    </a:lnTo>
                    <a:lnTo>
                      <a:pt x="174" y="55"/>
                    </a:lnTo>
                    <a:lnTo>
                      <a:pt x="171" y="48"/>
                    </a:lnTo>
                    <a:lnTo>
                      <a:pt x="166" y="41"/>
                    </a:lnTo>
                    <a:lnTo>
                      <a:pt x="161" y="34"/>
                    </a:lnTo>
                    <a:lnTo>
                      <a:pt x="155" y="26"/>
                    </a:lnTo>
                    <a:lnTo>
                      <a:pt x="149" y="22"/>
                    </a:lnTo>
                    <a:lnTo>
                      <a:pt x="142" y="15"/>
                    </a:lnTo>
                    <a:lnTo>
                      <a:pt x="134" y="11"/>
                    </a:lnTo>
                    <a:lnTo>
                      <a:pt x="126" y="7"/>
                    </a:lnTo>
                    <a:lnTo>
                      <a:pt x="117" y="5"/>
                    </a:lnTo>
                    <a:lnTo>
                      <a:pt x="109" y="2"/>
                    </a:lnTo>
                    <a:lnTo>
                      <a:pt x="101" y="1"/>
                    </a:lnTo>
                    <a:lnTo>
                      <a:pt x="91" y="0"/>
                    </a:lnTo>
                    <a:lnTo>
                      <a:pt x="91" y="0"/>
                    </a:lnTo>
                    <a:lnTo>
                      <a:pt x="81" y="1"/>
                    </a:lnTo>
                    <a:lnTo>
                      <a:pt x="73" y="2"/>
                    </a:lnTo>
                    <a:lnTo>
                      <a:pt x="64" y="5"/>
                    </a:lnTo>
                    <a:lnTo>
                      <a:pt x="56" y="7"/>
                    </a:lnTo>
                    <a:lnTo>
                      <a:pt x="47" y="11"/>
                    </a:lnTo>
                    <a:lnTo>
                      <a:pt x="40" y="15"/>
                    </a:lnTo>
                    <a:lnTo>
                      <a:pt x="33" y="22"/>
                    </a:lnTo>
                    <a:lnTo>
                      <a:pt x="27" y="26"/>
                    </a:lnTo>
                    <a:lnTo>
                      <a:pt x="21" y="34"/>
                    </a:lnTo>
                    <a:lnTo>
                      <a:pt x="15" y="41"/>
                    </a:lnTo>
                    <a:lnTo>
                      <a:pt x="11" y="48"/>
                    </a:lnTo>
                    <a:lnTo>
                      <a:pt x="6" y="55"/>
                    </a:lnTo>
                    <a:lnTo>
                      <a:pt x="4" y="64"/>
                    </a:lnTo>
                    <a:lnTo>
                      <a:pt x="2" y="73"/>
                    </a:lnTo>
                    <a:lnTo>
                      <a:pt x="0" y="82"/>
                    </a:lnTo>
                    <a:lnTo>
                      <a:pt x="0" y="92"/>
                    </a:lnTo>
                    <a:lnTo>
                      <a:pt x="0" y="92"/>
                    </a:lnTo>
                    <a:lnTo>
                      <a:pt x="0" y="100"/>
                    </a:lnTo>
                    <a:lnTo>
                      <a:pt x="2" y="110"/>
                    </a:lnTo>
                    <a:lnTo>
                      <a:pt x="4" y="118"/>
                    </a:lnTo>
                    <a:lnTo>
                      <a:pt x="6" y="127"/>
                    </a:lnTo>
                    <a:lnTo>
                      <a:pt x="11" y="135"/>
                    </a:lnTo>
                    <a:lnTo>
                      <a:pt x="15" y="142"/>
                    </a:lnTo>
                    <a:lnTo>
                      <a:pt x="21" y="149"/>
                    </a:lnTo>
                    <a:lnTo>
                      <a:pt x="27" y="156"/>
                    </a:lnTo>
                    <a:lnTo>
                      <a:pt x="33" y="162"/>
                    </a:lnTo>
                    <a:lnTo>
                      <a:pt x="40" y="166"/>
                    </a:lnTo>
                    <a:lnTo>
                      <a:pt x="47" y="171"/>
                    </a:lnTo>
                    <a:lnTo>
                      <a:pt x="56" y="175"/>
                    </a:lnTo>
                    <a:lnTo>
                      <a:pt x="64" y="178"/>
                    </a:lnTo>
                    <a:lnTo>
                      <a:pt x="73" y="181"/>
                    </a:lnTo>
                    <a:lnTo>
                      <a:pt x="81" y="182"/>
                    </a:lnTo>
                    <a:lnTo>
                      <a:pt x="91" y="182"/>
                    </a:lnTo>
                    <a:lnTo>
                      <a:pt x="91" y="182"/>
                    </a:lnTo>
                    <a:lnTo>
                      <a:pt x="101" y="182"/>
                    </a:lnTo>
                    <a:lnTo>
                      <a:pt x="109" y="181"/>
                    </a:lnTo>
                    <a:lnTo>
                      <a:pt x="117" y="178"/>
                    </a:lnTo>
                    <a:lnTo>
                      <a:pt x="126" y="175"/>
                    </a:lnTo>
                    <a:lnTo>
                      <a:pt x="134" y="171"/>
                    </a:lnTo>
                    <a:lnTo>
                      <a:pt x="142" y="166"/>
                    </a:lnTo>
                    <a:lnTo>
                      <a:pt x="149" y="162"/>
                    </a:lnTo>
                    <a:lnTo>
                      <a:pt x="155" y="156"/>
                    </a:lnTo>
                    <a:lnTo>
                      <a:pt x="161" y="149"/>
                    </a:lnTo>
                    <a:lnTo>
                      <a:pt x="166" y="142"/>
                    </a:lnTo>
                    <a:lnTo>
                      <a:pt x="171" y="135"/>
                    </a:lnTo>
                    <a:lnTo>
                      <a:pt x="174" y="127"/>
                    </a:lnTo>
                    <a:lnTo>
                      <a:pt x="178" y="118"/>
                    </a:lnTo>
                    <a:lnTo>
                      <a:pt x="180" y="110"/>
                    </a:lnTo>
                    <a:lnTo>
                      <a:pt x="181" y="100"/>
                    </a:lnTo>
                    <a:lnTo>
                      <a:pt x="181" y="92"/>
                    </a:lnTo>
                    <a:lnTo>
                      <a:pt x="181" y="92"/>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47" name="Google Shape;247;p25"/>
              <p:cNvSpPr/>
              <p:nvPr/>
            </p:nvSpPr>
            <p:spPr>
              <a:xfrm>
                <a:off x="2227263" y="4962525"/>
                <a:ext cx="184200" cy="33300"/>
              </a:xfrm>
              <a:prstGeom prst="rect">
                <a:avLst/>
              </a:pr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48" name="Google Shape;248;p25"/>
              <p:cNvSpPr/>
              <p:nvPr/>
            </p:nvSpPr>
            <p:spPr>
              <a:xfrm>
                <a:off x="2486025" y="4906963"/>
                <a:ext cx="192088" cy="298450"/>
              </a:xfrm>
              <a:custGeom>
                <a:rect b="b" l="l" r="r" t="t"/>
                <a:pathLst>
                  <a:path extrusionOk="0" h="753" w="486">
                    <a:moveTo>
                      <a:pt x="398" y="753"/>
                    </a:moveTo>
                    <a:lnTo>
                      <a:pt x="481" y="753"/>
                    </a:lnTo>
                    <a:lnTo>
                      <a:pt x="481" y="753"/>
                    </a:lnTo>
                    <a:lnTo>
                      <a:pt x="483" y="753"/>
                    </a:lnTo>
                    <a:lnTo>
                      <a:pt x="485" y="751"/>
                    </a:lnTo>
                    <a:lnTo>
                      <a:pt x="486" y="748"/>
                    </a:lnTo>
                    <a:lnTo>
                      <a:pt x="486" y="746"/>
                    </a:lnTo>
                    <a:lnTo>
                      <a:pt x="418" y="565"/>
                    </a:lnTo>
                    <a:lnTo>
                      <a:pt x="418" y="565"/>
                    </a:lnTo>
                    <a:lnTo>
                      <a:pt x="424" y="556"/>
                    </a:lnTo>
                    <a:lnTo>
                      <a:pt x="429" y="549"/>
                    </a:lnTo>
                    <a:lnTo>
                      <a:pt x="433" y="541"/>
                    </a:lnTo>
                    <a:lnTo>
                      <a:pt x="436" y="531"/>
                    </a:lnTo>
                    <a:lnTo>
                      <a:pt x="439" y="523"/>
                    </a:lnTo>
                    <a:lnTo>
                      <a:pt x="441" y="513"/>
                    </a:lnTo>
                    <a:lnTo>
                      <a:pt x="442" y="503"/>
                    </a:lnTo>
                    <a:lnTo>
                      <a:pt x="442" y="492"/>
                    </a:lnTo>
                    <a:lnTo>
                      <a:pt x="442" y="0"/>
                    </a:lnTo>
                    <a:lnTo>
                      <a:pt x="351" y="0"/>
                    </a:lnTo>
                    <a:lnTo>
                      <a:pt x="351" y="492"/>
                    </a:lnTo>
                    <a:lnTo>
                      <a:pt x="351" y="492"/>
                    </a:lnTo>
                    <a:lnTo>
                      <a:pt x="349" y="498"/>
                    </a:lnTo>
                    <a:lnTo>
                      <a:pt x="348" y="503"/>
                    </a:lnTo>
                    <a:lnTo>
                      <a:pt x="346" y="508"/>
                    </a:lnTo>
                    <a:lnTo>
                      <a:pt x="342" y="512"/>
                    </a:lnTo>
                    <a:lnTo>
                      <a:pt x="338" y="515"/>
                    </a:lnTo>
                    <a:lnTo>
                      <a:pt x="334" y="518"/>
                    </a:lnTo>
                    <a:lnTo>
                      <a:pt x="329" y="520"/>
                    </a:lnTo>
                    <a:lnTo>
                      <a:pt x="323" y="520"/>
                    </a:lnTo>
                    <a:lnTo>
                      <a:pt x="31" y="520"/>
                    </a:lnTo>
                    <a:lnTo>
                      <a:pt x="31" y="612"/>
                    </a:lnTo>
                    <a:lnTo>
                      <a:pt x="50" y="612"/>
                    </a:lnTo>
                    <a:lnTo>
                      <a:pt x="0" y="746"/>
                    </a:lnTo>
                    <a:lnTo>
                      <a:pt x="0" y="746"/>
                    </a:lnTo>
                    <a:lnTo>
                      <a:pt x="0" y="748"/>
                    </a:lnTo>
                    <a:lnTo>
                      <a:pt x="2" y="751"/>
                    </a:lnTo>
                    <a:lnTo>
                      <a:pt x="3" y="753"/>
                    </a:lnTo>
                    <a:lnTo>
                      <a:pt x="5" y="753"/>
                    </a:lnTo>
                    <a:lnTo>
                      <a:pt x="89" y="753"/>
                    </a:lnTo>
                    <a:lnTo>
                      <a:pt x="89" y="753"/>
                    </a:lnTo>
                    <a:lnTo>
                      <a:pt x="92" y="753"/>
                    </a:lnTo>
                    <a:lnTo>
                      <a:pt x="95" y="752"/>
                    </a:lnTo>
                    <a:lnTo>
                      <a:pt x="97" y="749"/>
                    </a:lnTo>
                    <a:lnTo>
                      <a:pt x="98" y="746"/>
                    </a:lnTo>
                    <a:lnTo>
                      <a:pt x="148" y="612"/>
                    </a:lnTo>
                    <a:lnTo>
                      <a:pt x="323" y="612"/>
                    </a:lnTo>
                    <a:lnTo>
                      <a:pt x="323" y="612"/>
                    </a:lnTo>
                    <a:lnTo>
                      <a:pt x="337" y="612"/>
                    </a:lnTo>
                    <a:lnTo>
                      <a:pt x="387" y="746"/>
                    </a:lnTo>
                    <a:lnTo>
                      <a:pt x="387" y="746"/>
                    </a:lnTo>
                    <a:lnTo>
                      <a:pt x="389" y="749"/>
                    </a:lnTo>
                    <a:lnTo>
                      <a:pt x="392" y="752"/>
                    </a:lnTo>
                    <a:lnTo>
                      <a:pt x="394" y="753"/>
                    </a:lnTo>
                    <a:lnTo>
                      <a:pt x="398" y="753"/>
                    </a:lnTo>
                    <a:lnTo>
                      <a:pt x="398" y="753"/>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49" name="Google Shape;249;p25"/>
              <p:cNvSpPr/>
              <p:nvPr/>
            </p:nvSpPr>
            <p:spPr>
              <a:xfrm>
                <a:off x="2292350" y="4857750"/>
                <a:ext cx="117475" cy="92075"/>
              </a:xfrm>
              <a:custGeom>
                <a:rect b="b" l="l" r="r" t="t"/>
                <a:pathLst>
                  <a:path extrusionOk="0" h="230" w="297">
                    <a:moveTo>
                      <a:pt x="74" y="230"/>
                    </a:moveTo>
                    <a:lnTo>
                      <a:pt x="297" y="230"/>
                    </a:lnTo>
                    <a:lnTo>
                      <a:pt x="297" y="175"/>
                    </a:lnTo>
                    <a:lnTo>
                      <a:pt x="114" y="175"/>
                    </a:lnTo>
                    <a:lnTo>
                      <a:pt x="58" y="0"/>
                    </a:lnTo>
                    <a:lnTo>
                      <a:pt x="0" y="0"/>
                    </a:lnTo>
                    <a:lnTo>
                      <a:pt x="73" y="227"/>
                    </a:lnTo>
                    <a:lnTo>
                      <a:pt x="73" y="230"/>
                    </a:lnTo>
                    <a:lnTo>
                      <a:pt x="74" y="230"/>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grpSp>
        <p:sp>
          <p:nvSpPr>
            <p:cNvPr id="250" name="Google Shape;250;p25"/>
            <p:cNvSpPr txBox="1"/>
            <p:nvPr/>
          </p:nvSpPr>
          <p:spPr>
            <a:xfrm flipH="1">
              <a:off x="5405250" y="3888575"/>
              <a:ext cx="2695500" cy="666000"/>
            </a:xfrm>
            <a:prstGeom prst="rect">
              <a:avLst/>
            </a:prstGeom>
            <a:no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689"/>
                <a:buFont typeface="Arial"/>
                <a:buNone/>
              </a:pPr>
              <a:r>
                <a:rPr lang="en" sz="1000">
                  <a:solidFill>
                    <a:schemeClr val="dk1"/>
                  </a:solidFill>
                  <a:latin typeface="Poppins"/>
                  <a:ea typeface="Poppins"/>
                  <a:cs typeface="Poppins"/>
                  <a:sym typeface="Poppins"/>
                </a:rPr>
                <a:t>Employer Residency Test – An employee of the Nigerian Government posted abroad is deemed resident in Nigeria.</a:t>
              </a:r>
              <a:endParaRPr i="0" sz="1000" u="none" cap="none" strike="noStrike">
                <a:solidFill>
                  <a:schemeClr val="dk1"/>
                </a:solidFill>
                <a:latin typeface="Poppins"/>
                <a:ea typeface="Poppins"/>
                <a:cs typeface="Poppins"/>
                <a:sym typeface="Poppins"/>
              </a:endParaRPr>
            </a:p>
          </p:txBody>
        </p:sp>
      </p:grpSp>
      <p:grpSp>
        <p:nvGrpSpPr>
          <p:cNvPr id="251" name="Google Shape;251;p25"/>
          <p:cNvGrpSpPr/>
          <p:nvPr/>
        </p:nvGrpSpPr>
        <p:grpSpPr>
          <a:xfrm>
            <a:off x="4155978" y="2778250"/>
            <a:ext cx="3260008" cy="666000"/>
            <a:chOff x="4155978" y="2778250"/>
            <a:chExt cx="3260008" cy="666000"/>
          </a:xfrm>
        </p:grpSpPr>
        <p:sp>
          <p:nvSpPr>
            <p:cNvPr id="252" name="Google Shape;252;p25"/>
            <p:cNvSpPr/>
            <p:nvPr/>
          </p:nvSpPr>
          <p:spPr>
            <a:xfrm flipH="1" rot="-5400000">
              <a:off x="4155978" y="2786362"/>
              <a:ext cx="467700" cy="467700"/>
            </a:xfrm>
            <a:prstGeom prst="teardrop">
              <a:avLst>
                <a:gd fmla="val 100000" name="adj"/>
              </a:avLst>
            </a:prstGeom>
            <a:gradFill>
              <a:gsLst>
                <a:gs pos="0">
                  <a:srgbClr val="498ABF"/>
                </a:gs>
                <a:gs pos="100000">
                  <a:srgbClr val="336792"/>
                </a:gs>
              </a:gsLst>
              <a:lin ang="13500032" scaled="0"/>
            </a:gradFill>
            <a:ln>
              <a:noFill/>
            </a:ln>
            <a:effectLst>
              <a:outerShdw blurRad="36469" rotWithShape="0" algn="t" dir="5400000" dist="21881">
                <a:srgbClr val="000000">
                  <a:alpha val="32159"/>
                </a:srgbClr>
              </a:outerShdw>
            </a:effectLst>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1034"/>
                <a:buFont typeface="Arial"/>
                <a:buNone/>
              </a:pPr>
              <a:r>
                <a:t/>
              </a:r>
              <a:endParaRPr i="0" sz="1033" u="none" cap="none" strike="noStrike">
                <a:solidFill>
                  <a:srgbClr val="FFFFFF"/>
                </a:solidFill>
                <a:latin typeface="Poppins"/>
                <a:ea typeface="Poppins"/>
                <a:cs typeface="Poppins"/>
                <a:sym typeface="Poppins"/>
              </a:endParaRPr>
            </a:p>
          </p:txBody>
        </p:sp>
        <p:grpSp>
          <p:nvGrpSpPr>
            <p:cNvPr id="253" name="Google Shape;253;p25"/>
            <p:cNvGrpSpPr/>
            <p:nvPr/>
          </p:nvGrpSpPr>
          <p:grpSpPr>
            <a:xfrm>
              <a:off x="4234470" y="2911699"/>
              <a:ext cx="286274" cy="231572"/>
              <a:chOff x="1641475" y="4813300"/>
              <a:chExt cx="498474" cy="403225"/>
            </a:xfrm>
          </p:grpSpPr>
          <p:sp>
            <p:nvSpPr>
              <p:cNvPr id="254" name="Google Shape;254;p25"/>
              <p:cNvSpPr/>
              <p:nvPr/>
            </p:nvSpPr>
            <p:spPr>
              <a:xfrm>
                <a:off x="1641475" y="4926013"/>
                <a:ext cx="188913" cy="109538"/>
              </a:xfrm>
              <a:custGeom>
                <a:rect b="b" l="l" r="r" t="t"/>
                <a:pathLst>
                  <a:path extrusionOk="0" h="274" w="475">
                    <a:moveTo>
                      <a:pt x="475" y="245"/>
                    </a:moveTo>
                    <a:lnTo>
                      <a:pt x="451" y="197"/>
                    </a:lnTo>
                    <a:lnTo>
                      <a:pt x="451" y="169"/>
                    </a:lnTo>
                    <a:lnTo>
                      <a:pt x="397" y="169"/>
                    </a:lnTo>
                    <a:lnTo>
                      <a:pt x="397" y="0"/>
                    </a:lnTo>
                    <a:lnTo>
                      <a:pt x="332" y="0"/>
                    </a:lnTo>
                    <a:lnTo>
                      <a:pt x="332" y="169"/>
                    </a:lnTo>
                    <a:lnTo>
                      <a:pt x="270" y="169"/>
                    </a:lnTo>
                    <a:lnTo>
                      <a:pt x="270" y="0"/>
                    </a:lnTo>
                    <a:lnTo>
                      <a:pt x="205" y="0"/>
                    </a:lnTo>
                    <a:lnTo>
                      <a:pt x="205" y="169"/>
                    </a:lnTo>
                    <a:lnTo>
                      <a:pt x="143" y="169"/>
                    </a:lnTo>
                    <a:lnTo>
                      <a:pt x="143" y="0"/>
                    </a:lnTo>
                    <a:lnTo>
                      <a:pt x="78" y="0"/>
                    </a:lnTo>
                    <a:lnTo>
                      <a:pt x="78" y="169"/>
                    </a:lnTo>
                    <a:lnTo>
                      <a:pt x="24" y="169"/>
                    </a:lnTo>
                    <a:lnTo>
                      <a:pt x="24" y="197"/>
                    </a:lnTo>
                    <a:lnTo>
                      <a:pt x="0" y="245"/>
                    </a:lnTo>
                    <a:lnTo>
                      <a:pt x="0" y="274"/>
                    </a:lnTo>
                    <a:lnTo>
                      <a:pt x="475" y="274"/>
                    </a:lnTo>
                    <a:lnTo>
                      <a:pt x="475" y="245"/>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55" name="Google Shape;255;p25"/>
              <p:cNvSpPr/>
              <p:nvPr/>
            </p:nvSpPr>
            <p:spPr>
              <a:xfrm>
                <a:off x="1647825" y="4832350"/>
                <a:ext cx="176213" cy="76200"/>
              </a:xfrm>
              <a:custGeom>
                <a:rect b="b" l="l" r="r" t="t"/>
                <a:pathLst>
                  <a:path extrusionOk="0" h="194" w="445">
                    <a:moveTo>
                      <a:pt x="445" y="138"/>
                    </a:moveTo>
                    <a:lnTo>
                      <a:pt x="241" y="0"/>
                    </a:lnTo>
                    <a:lnTo>
                      <a:pt x="203" y="0"/>
                    </a:lnTo>
                    <a:lnTo>
                      <a:pt x="0" y="138"/>
                    </a:lnTo>
                    <a:lnTo>
                      <a:pt x="0" y="194"/>
                    </a:lnTo>
                    <a:lnTo>
                      <a:pt x="445" y="194"/>
                    </a:lnTo>
                    <a:lnTo>
                      <a:pt x="445" y="138"/>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56" name="Google Shape;256;p25"/>
              <p:cNvSpPr/>
              <p:nvPr/>
            </p:nvSpPr>
            <p:spPr>
              <a:xfrm>
                <a:off x="1835150" y="4911725"/>
                <a:ext cx="92075" cy="74613"/>
              </a:xfrm>
              <a:custGeom>
                <a:rect b="b" l="l" r="r" t="t"/>
                <a:pathLst>
                  <a:path extrusionOk="0" h="189" w="232">
                    <a:moveTo>
                      <a:pt x="1" y="135"/>
                    </a:moveTo>
                    <a:lnTo>
                      <a:pt x="24" y="183"/>
                    </a:lnTo>
                    <a:lnTo>
                      <a:pt x="24" y="183"/>
                    </a:lnTo>
                    <a:lnTo>
                      <a:pt x="28" y="187"/>
                    </a:lnTo>
                    <a:lnTo>
                      <a:pt x="31" y="189"/>
                    </a:lnTo>
                    <a:lnTo>
                      <a:pt x="36" y="189"/>
                    </a:lnTo>
                    <a:lnTo>
                      <a:pt x="40" y="188"/>
                    </a:lnTo>
                    <a:lnTo>
                      <a:pt x="193" y="124"/>
                    </a:lnTo>
                    <a:lnTo>
                      <a:pt x="193" y="124"/>
                    </a:lnTo>
                    <a:lnTo>
                      <a:pt x="197" y="100"/>
                    </a:lnTo>
                    <a:lnTo>
                      <a:pt x="200" y="86"/>
                    </a:lnTo>
                    <a:lnTo>
                      <a:pt x="204" y="69"/>
                    </a:lnTo>
                    <a:lnTo>
                      <a:pt x="209" y="52"/>
                    </a:lnTo>
                    <a:lnTo>
                      <a:pt x="215" y="35"/>
                    </a:lnTo>
                    <a:lnTo>
                      <a:pt x="223" y="18"/>
                    </a:lnTo>
                    <a:lnTo>
                      <a:pt x="232" y="0"/>
                    </a:lnTo>
                    <a:lnTo>
                      <a:pt x="6" y="119"/>
                    </a:lnTo>
                    <a:lnTo>
                      <a:pt x="6" y="119"/>
                    </a:lnTo>
                    <a:lnTo>
                      <a:pt x="2" y="122"/>
                    </a:lnTo>
                    <a:lnTo>
                      <a:pt x="1" y="127"/>
                    </a:lnTo>
                    <a:lnTo>
                      <a:pt x="0" y="130"/>
                    </a:lnTo>
                    <a:lnTo>
                      <a:pt x="1" y="135"/>
                    </a:lnTo>
                    <a:lnTo>
                      <a:pt x="1" y="135"/>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57" name="Google Shape;257;p25"/>
              <p:cNvSpPr/>
              <p:nvPr/>
            </p:nvSpPr>
            <p:spPr>
              <a:xfrm>
                <a:off x="1724025" y="4895850"/>
                <a:ext cx="415924" cy="320675"/>
              </a:xfrm>
              <a:custGeom>
                <a:rect b="b" l="l" r="r" t="t"/>
                <a:pathLst>
                  <a:path extrusionOk="0" h="809" w="1052">
                    <a:moveTo>
                      <a:pt x="943" y="217"/>
                    </a:moveTo>
                    <a:lnTo>
                      <a:pt x="943" y="217"/>
                    </a:lnTo>
                    <a:lnTo>
                      <a:pt x="938" y="214"/>
                    </a:lnTo>
                    <a:lnTo>
                      <a:pt x="933" y="212"/>
                    </a:lnTo>
                    <a:lnTo>
                      <a:pt x="927" y="212"/>
                    </a:lnTo>
                    <a:lnTo>
                      <a:pt x="921" y="215"/>
                    </a:lnTo>
                    <a:lnTo>
                      <a:pt x="869" y="258"/>
                    </a:lnTo>
                    <a:lnTo>
                      <a:pt x="856" y="241"/>
                    </a:lnTo>
                    <a:lnTo>
                      <a:pt x="856" y="241"/>
                    </a:lnTo>
                    <a:lnTo>
                      <a:pt x="851" y="238"/>
                    </a:lnTo>
                    <a:lnTo>
                      <a:pt x="845" y="234"/>
                    </a:lnTo>
                    <a:lnTo>
                      <a:pt x="839" y="232"/>
                    </a:lnTo>
                    <a:lnTo>
                      <a:pt x="832" y="231"/>
                    </a:lnTo>
                    <a:lnTo>
                      <a:pt x="832" y="231"/>
                    </a:lnTo>
                    <a:lnTo>
                      <a:pt x="828" y="232"/>
                    </a:lnTo>
                    <a:lnTo>
                      <a:pt x="824" y="233"/>
                    </a:lnTo>
                    <a:lnTo>
                      <a:pt x="815" y="237"/>
                    </a:lnTo>
                    <a:lnTo>
                      <a:pt x="644" y="22"/>
                    </a:lnTo>
                    <a:lnTo>
                      <a:pt x="644" y="22"/>
                    </a:lnTo>
                    <a:lnTo>
                      <a:pt x="639" y="14"/>
                    </a:lnTo>
                    <a:lnTo>
                      <a:pt x="633" y="8"/>
                    </a:lnTo>
                    <a:lnTo>
                      <a:pt x="626" y="4"/>
                    </a:lnTo>
                    <a:lnTo>
                      <a:pt x="618" y="0"/>
                    </a:lnTo>
                    <a:lnTo>
                      <a:pt x="618" y="0"/>
                    </a:lnTo>
                    <a:lnTo>
                      <a:pt x="615" y="0"/>
                    </a:lnTo>
                    <a:lnTo>
                      <a:pt x="615" y="0"/>
                    </a:lnTo>
                    <a:lnTo>
                      <a:pt x="604" y="5"/>
                    </a:lnTo>
                    <a:lnTo>
                      <a:pt x="594" y="11"/>
                    </a:lnTo>
                    <a:lnTo>
                      <a:pt x="585" y="18"/>
                    </a:lnTo>
                    <a:lnTo>
                      <a:pt x="576" y="25"/>
                    </a:lnTo>
                    <a:lnTo>
                      <a:pt x="568" y="34"/>
                    </a:lnTo>
                    <a:lnTo>
                      <a:pt x="560" y="43"/>
                    </a:lnTo>
                    <a:lnTo>
                      <a:pt x="554" y="53"/>
                    </a:lnTo>
                    <a:lnTo>
                      <a:pt x="548" y="63"/>
                    </a:lnTo>
                    <a:lnTo>
                      <a:pt x="548" y="63"/>
                    </a:lnTo>
                    <a:lnTo>
                      <a:pt x="537" y="84"/>
                    </a:lnTo>
                    <a:lnTo>
                      <a:pt x="529" y="106"/>
                    </a:lnTo>
                    <a:lnTo>
                      <a:pt x="523" y="128"/>
                    </a:lnTo>
                    <a:lnTo>
                      <a:pt x="519" y="146"/>
                    </a:lnTo>
                    <a:lnTo>
                      <a:pt x="519" y="146"/>
                    </a:lnTo>
                    <a:lnTo>
                      <a:pt x="517" y="164"/>
                    </a:lnTo>
                    <a:lnTo>
                      <a:pt x="517" y="355"/>
                    </a:lnTo>
                    <a:lnTo>
                      <a:pt x="517" y="355"/>
                    </a:lnTo>
                    <a:lnTo>
                      <a:pt x="514" y="360"/>
                    </a:lnTo>
                    <a:lnTo>
                      <a:pt x="325" y="725"/>
                    </a:lnTo>
                    <a:lnTo>
                      <a:pt x="325" y="725"/>
                    </a:lnTo>
                    <a:lnTo>
                      <a:pt x="324" y="729"/>
                    </a:lnTo>
                    <a:lnTo>
                      <a:pt x="324" y="733"/>
                    </a:lnTo>
                    <a:lnTo>
                      <a:pt x="325" y="736"/>
                    </a:lnTo>
                    <a:lnTo>
                      <a:pt x="327" y="739"/>
                    </a:lnTo>
                    <a:lnTo>
                      <a:pt x="0" y="739"/>
                    </a:lnTo>
                    <a:lnTo>
                      <a:pt x="0" y="809"/>
                    </a:lnTo>
                    <a:lnTo>
                      <a:pt x="836" y="809"/>
                    </a:lnTo>
                    <a:lnTo>
                      <a:pt x="836" y="739"/>
                    </a:lnTo>
                    <a:lnTo>
                      <a:pt x="832" y="739"/>
                    </a:lnTo>
                    <a:lnTo>
                      <a:pt x="832" y="739"/>
                    </a:lnTo>
                    <a:lnTo>
                      <a:pt x="834" y="736"/>
                    </a:lnTo>
                    <a:lnTo>
                      <a:pt x="836" y="733"/>
                    </a:lnTo>
                    <a:lnTo>
                      <a:pt x="836" y="728"/>
                    </a:lnTo>
                    <a:lnTo>
                      <a:pt x="834" y="724"/>
                    </a:lnTo>
                    <a:lnTo>
                      <a:pt x="677" y="443"/>
                    </a:lnTo>
                    <a:lnTo>
                      <a:pt x="601" y="559"/>
                    </a:lnTo>
                    <a:lnTo>
                      <a:pt x="726" y="739"/>
                    </a:lnTo>
                    <a:lnTo>
                      <a:pt x="484" y="739"/>
                    </a:lnTo>
                    <a:lnTo>
                      <a:pt x="425" y="739"/>
                    </a:lnTo>
                    <a:lnTo>
                      <a:pt x="575" y="519"/>
                    </a:lnTo>
                    <a:lnTo>
                      <a:pt x="636" y="428"/>
                    </a:lnTo>
                    <a:lnTo>
                      <a:pt x="636" y="428"/>
                    </a:lnTo>
                    <a:lnTo>
                      <a:pt x="641" y="420"/>
                    </a:lnTo>
                    <a:lnTo>
                      <a:pt x="645" y="412"/>
                    </a:lnTo>
                    <a:lnTo>
                      <a:pt x="648" y="403"/>
                    </a:lnTo>
                    <a:lnTo>
                      <a:pt x="651" y="395"/>
                    </a:lnTo>
                    <a:lnTo>
                      <a:pt x="651" y="395"/>
                    </a:lnTo>
                    <a:lnTo>
                      <a:pt x="653" y="381"/>
                    </a:lnTo>
                    <a:lnTo>
                      <a:pt x="655" y="369"/>
                    </a:lnTo>
                    <a:lnTo>
                      <a:pt x="655" y="177"/>
                    </a:lnTo>
                    <a:lnTo>
                      <a:pt x="690" y="216"/>
                    </a:lnTo>
                    <a:lnTo>
                      <a:pt x="755" y="287"/>
                    </a:lnTo>
                    <a:lnTo>
                      <a:pt x="755" y="287"/>
                    </a:lnTo>
                    <a:lnTo>
                      <a:pt x="750" y="294"/>
                    </a:lnTo>
                    <a:lnTo>
                      <a:pt x="749" y="303"/>
                    </a:lnTo>
                    <a:lnTo>
                      <a:pt x="749" y="303"/>
                    </a:lnTo>
                    <a:lnTo>
                      <a:pt x="749" y="309"/>
                    </a:lnTo>
                    <a:lnTo>
                      <a:pt x="750" y="315"/>
                    </a:lnTo>
                    <a:lnTo>
                      <a:pt x="752" y="321"/>
                    </a:lnTo>
                    <a:lnTo>
                      <a:pt x="755" y="326"/>
                    </a:lnTo>
                    <a:lnTo>
                      <a:pt x="769" y="343"/>
                    </a:lnTo>
                    <a:lnTo>
                      <a:pt x="717" y="385"/>
                    </a:lnTo>
                    <a:lnTo>
                      <a:pt x="717" y="385"/>
                    </a:lnTo>
                    <a:lnTo>
                      <a:pt x="714" y="390"/>
                    </a:lnTo>
                    <a:lnTo>
                      <a:pt x="711" y="396"/>
                    </a:lnTo>
                    <a:lnTo>
                      <a:pt x="712" y="402"/>
                    </a:lnTo>
                    <a:lnTo>
                      <a:pt x="715" y="407"/>
                    </a:lnTo>
                    <a:lnTo>
                      <a:pt x="820" y="533"/>
                    </a:lnTo>
                    <a:lnTo>
                      <a:pt x="820" y="533"/>
                    </a:lnTo>
                    <a:lnTo>
                      <a:pt x="825" y="537"/>
                    </a:lnTo>
                    <a:lnTo>
                      <a:pt x="831" y="538"/>
                    </a:lnTo>
                    <a:lnTo>
                      <a:pt x="837" y="538"/>
                    </a:lnTo>
                    <a:lnTo>
                      <a:pt x="842" y="535"/>
                    </a:lnTo>
                    <a:lnTo>
                      <a:pt x="1047" y="366"/>
                    </a:lnTo>
                    <a:lnTo>
                      <a:pt x="1047" y="366"/>
                    </a:lnTo>
                    <a:lnTo>
                      <a:pt x="1051" y="361"/>
                    </a:lnTo>
                    <a:lnTo>
                      <a:pt x="1052" y="355"/>
                    </a:lnTo>
                    <a:lnTo>
                      <a:pt x="1052" y="349"/>
                    </a:lnTo>
                    <a:lnTo>
                      <a:pt x="1048" y="343"/>
                    </a:lnTo>
                    <a:lnTo>
                      <a:pt x="943" y="217"/>
                    </a:lnTo>
                    <a:close/>
                    <a:moveTo>
                      <a:pt x="776" y="308"/>
                    </a:moveTo>
                    <a:lnTo>
                      <a:pt x="776" y="308"/>
                    </a:lnTo>
                    <a:lnTo>
                      <a:pt x="775" y="307"/>
                    </a:lnTo>
                    <a:lnTo>
                      <a:pt x="833" y="259"/>
                    </a:lnTo>
                    <a:lnTo>
                      <a:pt x="833" y="258"/>
                    </a:lnTo>
                    <a:lnTo>
                      <a:pt x="833" y="258"/>
                    </a:lnTo>
                    <a:lnTo>
                      <a:pt x="834" y="259"/>
                    </a:lnTo>
                    <a:lnTo>
                      <a:pt x="849" y="276"/>
                    </a:lnTo>
                    <a:lnTo>
                      <a:pt x="790" y="325"/>
                    </a:lnTo>
                    <a:lnTo>
                      <a:pt x="776" y="308"/>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58" name="Google Shape;258;p25"/>
              <p:cNvSpPr/>
              <p:nvPr/>
            </p:nvSpPr>
            <p:spPr>
              <a:xfrm>
                <a:off x="1927225" y="4813300"/>
                <a:ext cx="66675" cy="66675"/>
              </a:xfrm>
              <a:custGeom>
                <a:rect b="b" l="l" r="r" t="t"/>
                <a:pathLst>
                  <a:path extrusionOk="0" h="169" w="169">
                    <a:moveTo>
                      <a:pt x="85" y="169"/>
                    </a:moveTo>
                    <a:lnTo>
                      <a:pt x="85" y="169"/>
                    </a:lnTo>
                    <a:lnTo>
                      <a:pt x="94" y="169"/>
                    </a:lnTo>
                    <a:lnTo>
                      <a:pt x="94" y="169"/>
                    </a:lnTo>
                    <a:lnTo>
                      <a:pt x="109" y="166"/>
                    </a:lnTo>
                    <a:lnTo>
                      <a:pt x="109" y="166"/>
                    </a:lnTo>
                    <a:lnTo>
                      <a:pt x="121" y="161"/>
                    </a:lnTo>
                    <a:lnTo>
                      <a:pt x="133" y="154"/>
                    </a:lnTo>
                    <a:lnTo>
                      <a:pt x="143" y="145"/>
                    </a:lnTo>
                    <a:lnTo>
                      <a:pt x="152" y="136"/>
                    </a:lnTo>
                    <a:lnTo>
                      <a:pt x="160" y="125"/>
                    </a:lnTo>
                    <a:lnTo>
                      <a:pt x="164" y="113"/>
                    </a:lnTo>
                    <a:lnTo>
                      <a:pt x="168" y="99"/>
                    </a:lnTo>
                    <a:lnTo>
                      <a:pt x="169" y="85"/>
                    </a:lnTo>
                    <a:lnTo>
                      <a:pt x="169" y="85"/>
                    </a:lnTo>
                    <a:lnTo>
                      <a:pt x="168" y="76"/>
                    </a:lnTo>
                    <a:lnTo>
                      <a:pt x="167" y="68"/>
                    </a:lnTo>
                    <a:lnTo>
                      <a:pt x="166" y="60"/>
                    </a:lnTo>
                    <a:lnTo>
                      <a:pt x="162" y="52"/>
                    </a:lnTo>
                    <a:lnTo>
                      <a:pt x="158" y="45"/>
                    </a:lnTo>
                    <a:lnTo>
                      <a:pt x="155" y="38"/>
                    </a:lnTo>
                    <a:lnTo>
                      <a:pt x="150" y="32"/>
                    </a:lnTo>
                    <a:lnTo>
                      <a:pt x="144" y="26"/>
                    </a:lnTo>
                    <a:lnTo>
                      <a:pt x="138" y="20"/>
                    </a:lnTo>
                    <a:lnTo>
                      <a:pt x="132" y="15"/>
                    </a:lnTo>
                    <a:lnTo>
                      <a:pt x="125" y="11"/>
                    </a:lnTo>
                    <a:lnTo>
                      <a:pt x="117" y="8"/>
                    </a:lnTo>
                    <a:lnTo>
                      <a:pt x="110" y="5"/>
                    </a:lnTo>
                    <a:lnTo>
                      <a:pt x="102" y="3"/>
                    </a:lnTo>
                    <a:lnTo>
                      <a:pt x="93" y="2"/>
                    </a:lnTo>
                    <a:lnTo>
                      <a:pt x="85" y="0"/>
                    </a:lnTo>
                    <a:lnTo>
                      <a:pt x="85" y="0"/>
                    </a:lnTo>
                    <a:lnTo>
                      <a:pt x="76" y="2"/>
                    </a:lnTo>
                    <a:lnTo>
                      <a:pt x="68" y="3"/>
                    </a:lnTo>
                    <a:lnTo>
                      <a:pt x="59" y="5"/>
                    </a:lnTo>
                    <a:lnTo>
                      <a:pt x="52" y="8"/>
                    </a:lnTo>
                    <a:lnTo>
                      <a:pt x="45" y="11"/>
                    </a:lnTo>
                    <a:lnTo>
                      <a:pt x="38" y="15"/>
                    </a:lnTo>
                    <a:lnTo>
                      <a:pt x="30" y="20"/>
                    </a:lnTo>
                    <a:lnTo>
                      <a:pt x="26" y="26"/>
                    </a:lnTo>
                    <a:lnTo>
                      <a:pt x="20" y="32"/>
                    </a:lnTo>
                    <a:lnTo>
                      <a:pt x="15" y="38"/>
                    </a:lnTo>
                    <a:lnTo>
                      <a:pt x="11" y="45"/>
                    </a:lnTo>
                    <a:lnTo>
                      <a:pt x="8" y="52"/>
                    </a:lnTo>
                    <a:lnTo>
                      <a:pt x="4" y="60"/>
                    </a:lnTo>
                    <a:lnTo>
                      <a:pt x="3" y="68"/>
                    </a:lnTo>
                    <a:lnTo>
                      <a:pt x="0" y="76"/>
                    </a:lnTo>
                    <a:lnTo>
                      <a:pt x="0" y="85"/>
                    </a:lnTo>
                    <a:lnTo>
                      <a:pt x="0" y="85"/>
                    </a:lnTo>
                    <a:lnTo>
                      <a:pt x="0" y="93"/>
                    </a:lnTo>
                    <a:lnTo>
                      <a:pt x="3" y="102"/>
                    </a:lnTo>
                    <a:lnTo>
                      <a:pt x="4" y="110"/>
                    </a:lnTo>
                    <a:lnTo>
                      <a:pt x="8" y="117"/>
                    </a:lnTo>
                    <a:lnTo>
                      <a:pt x="11" y="125"/>
                    </a:lnTo>
                    <a:lnTo>
                      <a:pt x="15" y="132"/>
                    </a:lnTo>
                    <a:lnTo>
                      <a:pt x="20" y="139"/>
                    </a:lnTo>
                    <a:lnTo>
                      <a:pt x="26" y="145"/>
                    </a:lnTo>
                    <a:lnTo>
                      <a:pt x="30" y="150"/>
                    </a:lnTo>
                    <a:lnTo>
                      <a:pt x="38" y="155"/>
                    </a:lnTo>
                    <a:lnTo>
                      <a:pt x="45" y="160"/>
                    </a:lnTo>
                    <a:lnTo>
                      <a:pt x="52" y="162"/>
                    </a:lnTo>
                    <a:lnTo>
                      <a:pt x="59" y="166"/>
                    </a:lnTo>
                    <a:lnTo>
                      <a:pt x="68" y="168"/>
                    </a:lnTo>
                    <a:lnTo>
                      <a:pt x="76" y="169"/>
                    </a:lnTo>
                    <a:lnTo>
                      <a:pt x="85" y="169"/>
                    </a:lnTo>
                    <a:lnTo>
                      <a:pt x="85" y="169"/>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grpSp>
        <p:sp>
          <p:nvSpPr>
            <p:cNvPr id="259" name="Google Shape;259;p25"/>
            <p:cNvSpPr txBox="1"/>
            <p:nvPr/>
          </p:nvSpPr>
          <p:spPr>
            <a:xfrm flipH="1">
              <a:off x="4688385" y="2778250"/>
              <a:ext cx="2727600" cy="666000"/>
            </a:xfrm>
            <a:prstGeom prst="rect">
              <a:avLst/>
            </a:prstGeom>
            <a:no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689"/>
                <a:buFont typeface="Arial"/>
                <a:buNone/>
              </a:pPr>
              <a:r>
                <a:rPr lang="en" sz="1000">
                  <a:solidFill>
                    <a:schemeClr val="dk1"/>
                  </a:solidFill>
                  <a:latin typeface="Poppins"/>
                  <a:ea typeface="Poppins"/>
                  <a:cs typeface="Poppins"/>
                  <a:sym typeface="Poppins"/>
                </a:rPr>
                <a:t>Economic/Family Ties Test – Substantial economic ties (such as employment, business, or family) in Nigeria.</a:t>
              </a:r>
              <a:endParaRPr i="0" sz="1000" u="none" cap="none" strike="noStrike">
                <a:solidFill>
                  <a:schemeClr val="dk1"/>
                </a:solidFill>
                <a:latin typeface="Poppins"/>
                <a:ea typeface="Poppins"/>
                <a:cs typeface="Poppins"/>
                <a:sym typeface="Poppins"/>
              </a:endParaRPr>
            </a:p>
          </p:txBody>
        </p:sp>
      </p:grpSp>
      <p:grpSp>
        <p:nvGrpSpPr>
          <p:cNvPr id="260" name="Google Shape;260;p25"/>
          <p:cNvGrpSpPr/>
          <p:nvPr/>
        </p:nvGrpSpPr>
        <p:grpSpPr>
          <a:xfrm>
            <a:off x="409420" y="2839120"/>
            <a:ext cx="4244515" cy="2458459"/>
            <a:chOff x="438212" y="2778250"/>
            <a:chExt cx="4244515" cy="2458459"/>
          </a:xfrm>
        </p:grpSpPr>
        <p:sp>
          <p:nvSpPr>
            <p:cNvPr id="261" name="Google Shape;261;p25"/>
            <p:cNvSpPr txBox="1"/>
            <p:nvPr/>
          </p:nvSpPr>
          <p:spPr>
            <a:xfrm>
              <a:off x="2570427" y="4428814"/>
              <a:ext cx="2112300" cy="245100"/>
            </a:xfrm>
            <a:prstGeom prst="rect">
              <a:avLst/>
            </a:prstGeom>
            <a:noFill/>
            <a:ln>
              <a:noFill/>
            </a:ln>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919"/>
                <a:buFont typeface="Arial"/>
                <a:buNone/>
              </a:pPr>
              <a:r>
                <a:rPr b="1" lang="en" sz="918">
                  <a:solidFill>
                    <a:srgbClr val="595959"/>
                  </a:solidFill>
                  <a:latin typeface="Poppins"/>
                  <a:ea typeface="Poppins"/>
                  <a:cs typeface="Poppins"/>
                  <a:sym typeface="Poppins"/>
                </a:rPr>
                <a:t>RESIDENCY TEST</a:t>
              </a:r>
              <a:endParaRPr b="1" i="0" sz="804" u="none" cap="none" strike="noStrike">
                <a:solidFill>
                  <a:srgbClr val="000000"/>
                </a:solidFill>
                <a:latin typeface="Poppins"/>
                <a:ea typeface="Poppins"/>
                <a:cs typeface="Poppins"/>
                <a:sym typeface="Poppins"/>
              </a:endParaRPr>
            </a:p>
          </p:txBody>
        </p:sp>
        <p:grpSp>
          <p:nvGrpSpPr>
            <p:cNvPr id="262" name="Google Shape;262;p25"/>
            <p:cNvGrpSpPr/>
            <p:nvPr/>
          </p:nvGrpSpPr>
          <p:grpSpPr>
            <a:xfrm>
              <a:off x="438212" y="2778250"/>
              <a:ext cx="4192311" cy="2458459"/>
              <a:chOff x="438212" y="2778250"/>
              <a:chExt cx="4192311" cy="2458459"/>
            </a:xfrm>
          </p:grpSpPr>
          <p:sp>
            <p:nvSpPr>
              <p:cNvPr id="263" name="Google Shape;263;p25"/>
              <p:cNvSpPr/>
              <p:nvPr/>
            </p:nvSpPr>
            <p:spPr>
              <a:xfrm>
                <a:off x="2622923" y="3229109"/>
                <a:ext cx="2007600" cy="2007600"/>
              </a:xfrm>
              <a:prstGeom prst="arc">
                <a:avLst>
                  <a:gd fmla="val 10769273" name="adj1"/>
                  <a:gd fmla="val 0" name="adj2"/>
                </a:avLst>
              </a:prstGeom>
              <a:noFill/>
              <a:ln cap="rnd" cmpd="sng" w="32825">
                <a:solidFill>
                  <a:srgbClr val="44546A"/>
                </a:solidFill>
                <a:prstDash val="solid"/>
                <a:miter lim="800000"/>
                <a:headEnd len="sm" w="sm" type="none"/>
                <a:tailEnd len="sm" w="sm" type="none"/>
              </a:ln>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64" name="Google Shape;264;p25"/>
              <p:cNvSpPr/>
              <p:nvPr/>
            </p:nvSpPr>
            <p:spPr>
              <a:xfrm>
                <a:off x="3094089" y="3249757"/>
                <a:ext cx="131400" cy="131400"/>
              </a:xfrm>
              <a:prstGeom prst="ellipse">
                <a:avLst/>
              </a:prstGeom>
              <a:solidFill>
                <a:srgbClr val="269390"/>
              </a:solidFill>
              <a:ln cap="flat" cmpd="sng" w="21875">
                <a:solidFill>
                  <a:srgbClr val="FFFFFF"/>
                </a:solidFill>
                <a:prstDash val="solid"/>
                <a:miter lim="800000"/>
                <a:headEnd len="sm" w="sm" type="none"/>
                <a:tailEnd len="sm" w="sm" type="none"/>
              </a:ln>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776"/>
                  <a:buFont typeface="Arial"/>
                  <a:buNone/>
                </a:pPr>
                <a:r>
                  <a:t/>
                </a:r>
                <a:endParaRPr i="0" sz="775" u="none" cap="none" strike="noStrike">
                  <a:solidFill>
                    <a:srgbClr val="FFFFFF"/>
                  </a:solidFill>
                  <a:latin typeface="Poppins"/>
                  <a:ea typeface="Poppins"/>
                  <a:cs typeface="Poppins"/>
                  <a:sym typeface="Poppins"/>
                </a:endParaRPr>
              </a:p>
            </p:txBody>
          </p:sp>
          <p:sp>
            <p:nvSpPr>
              <p:cNvPr id="265" name="Google Shape;265;p25"/>
              <p:cNvSpPr/>
              <p:nvPr/>
            </p:nvSpPr>
            <p:spPr>
              <a:xfrm rot="5400000">
                <a:off x="2618413" y="2780892"/>
                <a:ext cx="467700" cy="467700"/>
              </a:xfrm>
              <a:prstGeom prst="teardrop">
                <a:avLst>
                  <a:gd fmla="val 100000" name="adj"/>
                </a:avLst>
              </a:prstGeom>
              <a:gradFill>
                <a:gsLst>
                  <a:gs pos="0">
                    <a:srgbClr val="48ADE0"/>
                  </a:gs>
                  <a:gs pos="100000">
                    <a:srgbClr val="2088BD"/>
                  </a:gs>
                </a:gsLst>
                <a:lin ang="13500032" scaled="0"/>
              </a:gradFill>
              <a:ln>
                <a:noFill/>
              </a:ln>
              <a:effectLst>
                <a:outerShdw blurRad="36469" rotWithShape="0" algn="t" dir="5400000" dist="21881">
                  <a:srgbClr val="000000">
                    <a:alpha val="32159"/>
                  </a:srgbClr>
                </a:outerShdw>
              </a:effectLst>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1034"/>
                  <a:buFont typeface="Arial"/>
                  <a:buNone/>
                </a:pPr>
                <a:r>
                  <a:t/>
                </a:r>
                <a:endParaRPr i="0" sz="1033" u="none" cap="none" strike="noStrike">
                  <a:solidFill>
                    <a:srgbClr val="FFFFFF"/>
                  </a:solidFill>
                  <a:latin typeface="Poppins"/>
                  <a:ea typeface="Poppins"/>
                  <a:cs typeface="Poppins"/>
                  <a:sym typeface="Poppins"/>
                </a:endParaRPr>
              </a:p>
            </p:txBody>
          </p:sp>
          <p:grpSp>
            <p:nvGrpSpPr>
              <p:cNvPr id="266" name="Google Shape;266;p25"/>
              <p:cNvGrpSpPr/>
              <p:nvPr/>
            </p:nvGrpSpPr>
            <p:grpSpPr>
              <a:xfrm>
                <a:off x="2729685" y="2878843"/>
                <a:ext cx="255277" cy="258923"/>
                <a:chOff x="1050925" y="5353050"/>
                <a:chExt cx="444501" cy="450850"/>
              </a:xfrm>
            </p:grpSpPr>
            <p:sp>
              <p:nvSpPr>
                <p:cNvPr id="267" name="Google Shape;267;p25"/>
                <p:cNvSpPr/>
                <p:nvPr/>
              </p:nvSpPr>
              <p:spPr>
                <a:xfrm>
                  <a:off x="1217613" y="5392738"/>
                  <a:ext cx="263525" cy="261938"/>
                </a:xfrm>
                <a:custGeom>
                  <a:rect b="b" l="l" r="r" t="t"/>
                  <a:pathLst>
                    <a:path extrusionOk="0" h="659" w="667">
                      <a:moveTo>
                        <a:pt x="648" y="0"/>
                      </a:moveTo>
                      <a:lnTo>
                        <a:pt x="601" y="0"/>
                      </a:lnTo>
                      <a:lnTo>
                        <a:pt x="66" y="0"/>
                      </a:lnTo>
                      <a:lnTo>
                        <a:pt x="19" y="0"/>
                      </a:lnTo>
                      <a:lnTo>
                        <a:pt x="19" y="0"/>
                      </a:lnTo>
                      <a:lnTo>
                        <a:pt x="15" y="1"/>
                      </a:lnTo>
                      <a:lnTo>
                        <a:pt x="12" y="2"/>
                      </a:lnTo>
                      <a:lnTo>
                        <a:pt x="6" y="6"/>
                      </a:lnTo>
                      <a:lnTo>
                        <a:pt x="2" y="12"/>
                      </a:lnTo>
                      <a:lnTo>
                        <a:pt x="1" y="15"/>
                      </a:lnTo>
                      <a:lnTo>
                        <a:pt x="0" y="19"/>
                      </a:lnTo>
                      <a:lnTo>
                        <a:pt x="0" y="66"/>
                      </a:lnTo>
                      <a:lnTo>
                        <a:pt x="0" y="118"/>
                      </a:lnTo>
                      <a:lnTo>
                        <a:pt x="66" y="118"/>
                      </a:lnTo>
                      <a:lnTo>
                        <a:pt x="66" y="66"/>
                      </a:lnTo>
                      <a:lnTo>
                        <a:pt x="601" y="66"/>
                      </a:lnTo>
                      <a:lnTo>
                        <a:pt x="601" y="448"/>
                      </a:lnTo>
                      <a:lnTo>
                        <a:pt x="66" y="448"/>
                      </a:lnTo>
                      <a:lnTo>
                        <a:pt x="66" y="311"/>
                      </a:lnTo>
                      <a:lnTo>
                        <a:pt x="0" y="311"/>
                      </a:lnTo>
                      <a:lnTo>
                        <a:pt x="0" y="448"/>
                      </a:lnTo>
                      <a:lnTo>
                        <a:pt x="0" y="496"/>
                      </a:lnTo>
                      <a:lnTo>
                        <a:pt x="0" y="496"/>
                      </a:lnTo>
                      <a:lnTo>
                        <a:pt x="1" y="500"/>
                      </a:lnTo>
                      <a:lnTo>
                        <a:pt x="2" y="502"/>
                      </a:lnTo>
                      <a:lnTo>
                        <a:pt x="6" y="508"/>
                      </a:lnTo>
                      <a:lnTo>
                        <a:pt x="12" y="513"/>
                      </a:lnTo>
                      <a:lnTo>
                        <a:pt x="15" y="513"/>
                      </a:lnTo>
                      <a:lnTo>
                        <a:pt x="19" y="514"/>
                      </a:lnTo>
                      <a:lnTo>
                        <a:pt x="66" y="514"/>
                      </a:lnTo>
                      <a:lnTo>
                        <a:pt x="298" y="514"/>
                      </a:lnTo>
                      <a:lnTo>
                        <a:pt x="298" y="553"/>
                      </a:lnTo>
                      <a:lnTo>
                        <a:pt x="298" y="553"/>
                      </a:lnTo>
                      <a:lnTo>
                        <a:pt x="292" y="556"/>
                      </a:lnTo>
                      <a:lnTo>
                        <a:pt x="286" y="561"/>
                      </a:lnTo>
                      <a:lnTo>
                        <a:pt x="281" y="567"/>
                      </a:lnTo>
                      <a:lnTo>
                        <a:pt x="277" y="573"/>
                      </a:lnTo>
                      <a:lnTo>
                        <a:pt x="273" y="579"/>
                      </a:lnTo>
                      <a:lnTo>
                        <a:pt x="270" y="587"/>
                      </a:lnTo>
                      <a:lnTo>
                        <a:pt x="268" y="595"/>
                      </a:lnTo>
                      <a:lnTo>
                        <a:pt x="268" y="602"/>
                      </a:lnTo>
                      <a:lnTo>
                        <a:pt x="268" y="602"/>
                      </a:lnTo>
                      <a:lnTo>
                        <a:pt x="269" y="614"/>
                      </a:lnTo>
                      <a:lnTo>
                        <a:pt x="273" y="625"/>
                      </a:lnTo>
                      <a:lnTo>
                        <a:pt x="278" y="635"/>
                      </a:lnTo>
                      <a:lnTo>
                        <a:pt x="285" y="643"/>
                      </a:lnTo>
                      <a:lnTo>
                        <a:pt x="293" y="649"/>
                      </a:lnTo>
                      <a:lnTo>
                        <a:pt x="303" y="655"/>
                      </a:lnTo>
                      <a:lnTo>
                        <a:pt x="314" y="658"/>
                      </a:lnTo>
                      <a:lnTo>
                        <a:pt x="325" y="659"/>
                      </a:lnTo>
                      <a:lnTo>
                        <a:pt x="325" y="659"/>
                      </a:lnTo>
                      <a:lnTo>
                        <a:pt x="337" y="658"/>
                      </a:lnTo>
                      <a:lnTo>
                        <a:pt x="347" y="655"/>
                      </a:lnTo>
                      <a:lnTo>
                        <a:pt x="356" y="649"/>
                      </a:lnTo>
                      <a:lnTo>
                        <a:pt x="365" y="643"/>
                      </a:lnTo>
                      <a:lnTo>
                        <a:pt x="372" y="635"/>
                      </a:lnTo>
                      <a:lnTo>
                        <a:pt x="378" y="625"/>
                      </a:lnTo>
                      <a:lnTo>
                        <a:pt x="380" y="614"/>
                      </a:lnTo>
                      <a:lnTo>
                        <a:pt x="382" y="602"/>
                      </a:lnTo>
                      <a:lnTo>
                        <a:pt x="382" y="602"/>
                      </a:lnTo>
                      <a:lnTo>
                        <a:pt x="382" y="595"/>
                      </a:lnTo>
                      <a:lnTo>
                        <a:pt x="379" y="587"/>
                      </a:lnTo>
                      <a:lnTo>
                        <a:pt x="377" y="579"/>
                      </a:lnTo>
                      <a:lnTo>
                        <a:pt x="373" y="573"/>
                      </a:lnTo>
                      <a:lnTo>
                        <a:pt x="370" y="567"/>
                      </a:lnTo>
                      <a:lnTo>
                        <a:pt x="363" y="561"/>
                      </a:lnTo>
                      <a:lnTo>
                        <a:pt x="359" y="556"/>
                      </a:lnTo>
                      <a:lnTo>
                        <a:pt x="351" y="553"/>
                      </a:lnTo>
                      <a:lnTo>
                        <a:pt x="351" y="514"/>
                      </a:lnTo>
                      <a:lnTo>
                        <a:pt x="601" y="514"/>
                      </a:lnTo>
                      <a:lnTo>
                        <a:pt x="648" y="514"/>
                      </a:lnTo>
                      <a:lnTo>
                        <a:pt x="648" y="514"/>
                      </a:lnTo>
                      <a:lnTo>
                        <a:pt x="652" y="513"/>
                      </a:lnTo>
                      <a:lnTo>
                        <a:pt x="656" y="513"/>
                      </a:lnTo>
                      <a:lnTo>
                        <a:pt x="660" y="508"/>
                      </a:lnTo>
                      <a:lnTo>
                        <a:pt x="665" y="502"/>
                      </a:lnTo>
                      <a:lnTo>
                        <a:pt x="667" y="500"/>
                      </a:lnTo>
                      <a:lnTo>
                        <a:pt x="667" y="496"/>
                      </a:lnTo>
                      <a:lnTo>
                        <a:pt x="667" y="448"/>
                      </a:lnTo>
                      <a:lnTo>
                        <a:pt x="667" y="66"/>
                      </a:lnTo>
                      <a:lnTo>
                        <a:pt x="667" y="19"/>
                      </a:lnTo>
                      <a:lnTo>
                        <a:pt x="667" y="19"/>
                      </a:lnTo>
                      <a:lnTo>
                        <a:pt x="667" y="15"/>
                      </a:lnTo>
                      <a:lnTo>
                        <a:pt x="665" y="12"/>
                      </a:lnTo>
                      <a:lnTo>
                        <a:pt x="660" y="6"/>
                      </a:lnTo>
                      <a:lnTo>
                        <a:pt x="656" y="2"/>
                      </a:lnTo>
                      <a:lnTo>
                        <a:pt x="652" y="1"/>
                      </a:lnTo>
                      <a:lnTo>
                        <a:pt x="648" y="0"/>
                      </a:lnTo>
                      <a:lnTo>
                        <a:pt x="648" y="0"/>
                      </a:lnTo>
                      <a:close/>
                      <a:moveTo>
                        <a:pt x="325" y="625"/>
                      </a:moveTo>
                      <a:lnTo>
                        <a:pt x="325" y="625"/>
                      </a:lnTo>
                      <a:lnTo>
                        <a:pt x="320" y="625"/>
                      </a:lnTo>
                      <a:lnTo>
                        <a:pt x="316" y="624"/>
                      </a:lnTo>
                      <a:lnTo>
                        <a:pt x="313" y="622"/>
                      </a:lnTo>
                      <a:lnTo>
                        <a:pt x="309" y="619"/>
                      </a:lnTo>
                      <a:lnTo>
                        <a:pt x="307" y="616"/>
                      </a:lnTo>
                      <a:lnTo>
                        <a:pt x="304" y="612"/>
                      </a:lnTo>
                      <a:lnTo>
                        <a:pt x="303" y="607"/>
                      </a:lnTo>
                      <a:lnTo>
                        <a:pt x="302" y="602"/>
                      </a:lnTo>
                      <a:lnTo>
                        <a:pt x="302" y="602"/>
                      </a:lnTo>
                      <a:lnTo>
                        <a:pt x="303" y="595"/>
                      </a:lnTo>
                      <a:lnTo>
                        <a:pt x="303" y="595"/>
                      </a:lnTo>
                      <a:lnTo>
                        <a:pt x="307" y="589"/>
                      </a:lnTo>
                      <a:lnTo>
                        <a:pt x="312" y="584"/>
                      </a:lnTo>
                      <a:lnTo>
                        <a:pt x="318" y="582"/>
                      </a:lnTo>
                      <a:lnTo>
                        <a:pt x="325" y="581"/>
                      </a:lnTo>
                      <a:lnTo>
                        <a:pt x="325" y="581"/>
                      </a:lnTo>
                      <a:lnTo>
                        <a:pt x="332" y="582"/>
                      </a:lnTo>
                      <a:lnTo>
                        <a:pt x="338" y="584"/>
                      </a:lnTo>
                      <a:lnTo>
                        <a:pt x="343" y="589"/>
                      </a:lnTo>
                      <a:lnTo>
                        <a:pt x="347" y="595"/>
                      </a:lnTo>
                      <a:lnTo>
                        <a:pt x="347" y="595"/>
                      </a:lnTo>
                      <a:lnTo>
                        <a:pt x="348" y="602"/>
                      </a:lnTo>
                      <a:lnTo>
                        <a:pt x="348" y="602"/>
                      </a:lnTo>
                      <a:lnTo>
                        <a:pt x="347" y="607"/>
                      </a:lnTo>
                      <a:lnTo>
                        <a:pt x="345" y="612"/>
                      </a:lnTo>
                      <a:lnTo>
                        <a:pt x="344" y="616"/>
                      </a:lnTo>
                      <a:lnTo>
                        <a:pt x="341" y="619"/>
                      </a:lnTo>
                      <a:lnTo>
                        <a:pt x="338" y="622"/>
                      </a:lnTo>
                      <a:lnTo>
                        <a:pt x="333" y="624"/>
                      </a:lnTo>
                      <a:lnTo>
                        <a:pt x="330" y="625"/>
                      </a:lnTo>
                      <a:lnTo>
                        <a:pt x="325" y="625"/>
                      </a:lnTo>
                      <a:lnTo>
                        <a:pt x="325" y="625"/>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68" name="Google Shape;268;p25"/>
                <p:cNvSpPr/>
                <p:nvPr/>
              </p:nvSpPr>
              <p:spPr>
                <a:xfrm>
                  <a:off x="1050925" y="5454650"/>
                  <a:ext cx="217488" cy="349250"/>
                </a:xfrm>
                <a:custGeom>
                  <a:rect b="b" l="l" r="r" t="t"/>
                  <a:pathLst>
                    <a:path extrusionOk="0" h="876" w="548">
                      <a:moveTo>
                        <a:pt x="316" y="876"/>
                      </a:moveTo>
                      <a:lnTo>
                        <a:pt x="316" y="876"/>
                      </a:lnTo>
                      <a:lnTo>
                        <a:pt x="320" y="876"/>
                      </a:lnTo>
                      <a:lnTo>
                        <a:pt x="325" y="875"/>
                      </a:lnTo>
                      <a:lnTo>
                        <a:pt x="328" y="873"/>
                      </a:lnTo>
                      <a:lnTo>
                        <a:pt x="331" y="870"/>
                      </a:lnTo>
                      <a:lnTo>
                        <a:pt x="333" y="868"/>
                      </a:lnTo>
                      <a:lnTo>
                        <a:pt x="335" y="864"/>
                      </a:lnTo>
                      <a:lnTo>
                        <a:pt x="337" y="859"/>
                      </a:lnTo>
                      <a:lnTo>
                        <a:pt x="337" y="856"/>
                      </a:lnTo>
                      <a:lnTo>
                        <a:pt x="337" y="154"/>
                      </a:lnTo>
                      <a:lnTo>
                        <a:pt x="337" y="106"/>
                      </a:lnTo>
                      <a:lnTo>
                        <a:pt x="420" y="106"/>
                      </a:lnTo>
                      <a:lnTo>
                        <a:pt x="486" y="106"/>
                      </a:lnTo>
                      <a:lnTo>
                        <a:pt x="518" y="106"/>
                      </a:lnTo>
                      <a:lnTo>
                        <a:pt x="518" y="106"/>
                      </a:lnTo>
                      <a:lnTo>
                        <a:pt x="524" y="106"/>
                      </a:lnTo>
                      <a:lnTo>
                        <a:pt x="530" y="105"/>
                      </a:lnTo>
                      <a:lnTo>
                        <a:pt x="535" y="101"/>
                      </a:lnTo>
                      <a:lnTo>
                        <a:pt x="540" y="98"/>
                      </a:lnTo>
                      <a:lnTo>
                        <a:pt x="543" y="94"/>
                      </a:lnTo>
                      <a:lnTo>
                        <a:pt x="546" y="88"/>
                      </a:lnTo>
                      <a:lnTo>
                        <a:pt x="548" y="83"/>
                      </a:lnTo>
                      <a:lnTo>
                        <a:pt x="548" y="77"/>
                      </a:lnTo>
                      <a:lnTo>
                        <a:pt x="548" y="77"/>
                      </a:lnTo>
                      <a:lnTo>
                        <a:pt x="548" y="77"/>
                      </a:lnTo>
                      <a:lnTo>
                        <a:pt x="548" y="39"/>
                      </a:lnTo>
                      <a:lnTo>
                        <a:pt x="548" y="29"/>
                      </a:lnTo>
                      <a:lnTo>
                        <a:pt x="548" y="29"/>
                      </a:lnTo>
                      <a:lnTo>
                        <a:pt x="548" y="23"/>
                      </a:lnTo>
                      <a:lnTo>
                        <a:pt x="546" y="18"/>
                      </a:lnTo>
                      <a:lnTo>
                        <a:pt x="543" y="13"/>
                      </a:lnTo>
                      <a:lnTo>
                        <a:pt x="540" y="8"/>
                      </a:lnTo>
                      <a:lnTo>
                        <a:pt x="535" y="5"/>
                      </a:lnTo>
                      <a:lnTo>
                        <a:pt x="530" y="2"/>
                      </a:lnTo>
                      <a:lnTo>
                        <a:pt x="524" y="0"/>
                      </a:lnTo>
                      <a:lnTo>
                        <a:pt x="518" y="0"/>
                      </a:lnTo>
                      <a:lnTo>
                        <a:pt x="486" y="0"/>
                      </a:lnTo>
                      <a:lnTo>
                        <a:pt x="420" y="0"/>
                      </a:lnTo>
                      <a:lnTo>
                        <a:pt x="337" y="0"/>
                      </a:lnTo>
                      <a:lnTo>
                        <a:pt x="337" y="0"/>
                      </a:lnTo>
                      <a:lnTo>
                        <a:pt x="236" y="0"/>
                      </a:lnTo>
                      <a:lnTo>
                        <a:pt x="232" y="0"/>
                      </a:lnTo>
                      <a:lnTo>
                        <a:pt x="192" y="138"/>
                      </a:lnTo>
                      <a:lnTo>
                        <a:pt x="151" y="0"/>
                      </a:lnTo>
                      <a:lnTo>
                        <a:pt x="122" y="0"/>
                      </a:lnTo>
                      <a:lnTo>
                        <a:pt x="94" y="0"/>
                      </a:lnTo>
                      <a:lnTo>
                        <a:pt x="94" y="0"/>
                      </a:lnTo>
                      <a:lnTo>
                        <a:pt x="94" y="0"/>
                      </a:lnTo>
                      <a:lnTo>
                        <a:pt x="51" y="0"/>
                      </a:lnTo>
                      <a:lnTo>
                        <a:pt x="51" y="0"/>
                      </a:lnTo>
                      <a:lnTo>
                        <a:pt x="40" y="0"/>
                      </a:lnTo>
                      <a:lnTo>
                        <a:pt x="30" y="4"/>
                      </a:lnTo>
                      <a:lnTo>
                        <a:pt x="22" y="8"/>
                      </a:lnTo>
                      <a:lnTo>
                        <a:pt x="14" y="14"/>
                      </a:lnTo>
                      <a:lnTo>
                        <a:pt x="8" y="22"/>
                      </a:lnTo>
                      <a:lnTo>
                        <a:pt x="3" y="30"/>
                      </a:lnTo>
                      <a:lnTo>
                        <a:pt x="0" y="40"/>
                      </a:lnTo>
                      <a:lnTo>
                        <a:pt x="0" y="49"/>
                      </a:lnTo>
                      <a:lnTo>
                        <a:pt x="0" y="415"/>
                      </a:lnTo>
                      <a:lnTo>
                        <a:pt x="0" y="415"/>
                      </a:lnTo>
                      <a:lnTo>
                        <a:pt x="1" y="420"/>
                      </a:lnTo>
                      <a:lnTo>
                        <a:pt x="3" y="425"/>
                      </a:lnTo>
                      <a:lnTo>
                        <a:pt x="8" y="427"/>
                      </a:lnTo>
                      <a:lnTo>
                        <a:pt x="13" y="428"/>
                      </a:lnTo>
                      <a:lnTo>
                        <a:pt x="46" y="428"/>
                      </a:lnTo>
                      <a:lnTo>
                        <a:pt x="46" y="856"/>
                      </a:lnTo>
                      <a:lnTo>
                        <a:pt x="46" y="856"/>
                      </a:lnTo>
                      <a:lnTo>
                        <a:pt x="46" y="859"/>
                      </a:lnTo>
                      <a:lnTo>
                        <a:pt x="47" y="864"/>
                      </a:lnTo>
                      <a:lnTo>
                        <a:pt x="49" y="868"/>
                      </a:lnTo>
                      <a:lnTo>
                        <a:pt x="52" y="870"/>
                      </a:lnTo>
                      <a:lnTo>
                        <a:pt x="55" y="873"/>
                      </a:lnTo>
                      <a:lnTo>
                        <a:pt x="59" y="875"/>
                      </a:lnTo>
                      <a:lnTo>
                        <a:pt x="63" y="876"/>
                      </a:lnTo>
                      <a:lnTo>
                        <a:pt x="66" y="876"/>
                      </a:lnTo>
                      <a:lnTo>
                        <a:pt x="172" y="876"/>
                      </a:lnTo>
                      <a:lnTo>
                        <a:pt x="172" y="455"/>
                      </a:lnTo>
                      <a:lnTo>
                        <a:pt x="210" y="455"/>
                      </a:lnTo>
                      <a:lnTo>
                        <a:pt x="210" y="876"/>
                      </a:lnTo>
                      <a:lnTo>
                        <a:pt x="316" y="876"/>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69" name="Google Shape;269;p25"/>
                <p:cNvSpPr/>
                <p:nvPr/>
              </p:nvSpPr>
              <p:spPr>
                <a:xfrm>
                  <a:off x="1084263" y="5353050"/>
                  <a:ext cx="85725" cy="85725"/>
                </a:xfrm>
                <a:custGeom>
                  <a:rect b="b" l="l" r="r" t="t"/>
                  <a:pathLst>
                    <a:path extrusionOk="0" h="216" w="216">
                      <a:moveTo>
                        <a:pt x="109" y="216"/>
                      </a:moveTo>
                      <a:lnTo>
                        <a:pt x="109" y="216"/>
                      </a:lnTo>
                      <a:lnTo>
                        <a:pt x="120" y="215"/>
                      </a:lnTo>
                      <a:lnTo>
                        <a:pt x="131" y="213"/>
                      </a:lnTo>
                      <a:lnTo>
                        <a:pt x="140" y="211"/>
                      </a:lnTo>
                      <a:lnTo>
                        <a:pt x="150" y="207"/>
                      </a:lnTo>
                      <a:lnTo>
                        <a:pt x="160" y="203"/>
                      </a:lnTo>
                      <a:lnTo>
                        <a:pt x="169" y="197"/>
                      </a:lnTo>
                      <a:lnTo>
                        <a:pt x="178" y="191"/>
                      </a:lnTo>
                      <a:lnTo>
                        <a:pt x="185" y="185"/>
                      </a:lnTo>
                      <a:lnTo>
                        <a:pt x="192" y="176"/>
                      </a:lnTo>
                      <a:lnTo>
                        <a:pt x="198" y="168"/>
                      </a:lnTo>
                      <a:lnTo>
                        <a:pt x="203" y="159"/>
                      </a:lnTo>
                      <a:lnTo>
                        <a:pt x="208" y="150"/>
                      </a:lnTo>
                      <a:lnTo>
                        <a:pt x="211" y="140"/>
                      </a:lnTo>
                      <a:lnTo>
                        <a:pt x="214" y="129"/>
                      </a:lnTo>
                      <a:lnTo>
                        <a:pt x="216" y="118"/>
                      </a:lnTo>
                      <a:lnTo>
                        <a:pt x="216" y="107"/>
                      </a:lnTo>
                      <a:lnTo>
                        <a:pt x="216" y="107"/>
                      </a:lnTo>
                      <a:lnTo>
                        <a:pt x="216" y="96"/>
                      </a:lnTo>
                      <a:lnTo>
                        <a:pt x="214" y="86"/>
                      </a:lnTo>
                      <a:lnTo>
                        <a:pt x="211" y="76"/>
                      </a:lnTo>
                      <a:lnTo>
                        <a:pt x="208" y="65"/>
                      </a:lnTo>
                      <a:lnTo>
                        <a:pt x="203" y="57"/>
                      </a:lnTo>
                      <a:lnTo>
                        <a:pt x="198" y="47"/>
                      </a:lnTo>
                      <a:lnTo>
                        <a:pt x="192" y="38"/>
                      </a:lnTo>
                      <a:lnTo>
                        <a:pt x="185" y="31"/>
                      </a:lnTo>
                      <a:lnTo>
                        <a:pt x="178" y="24"/>
                      </a:lnTo>
                      <a:lnTo>
                        <a:pt x="169" y="18"/>
                      </a:lnTo>
                      <a:lnTo>
                        <a:pt x="160" y="12"/>
                      </a:lnTo>
                      <a:lnTo>
                        <a:pt x="150" y="8"/>
                      </a:lnTo>
                      <a:lnTo>
                        <a:pt x="140" y="5"/>
                      </a:lnTo>
                      <a:lnTo>
                        <a:pt x="131" y="1"/>
                      </a:lnTo>
                      <a:lnTo>
                        <a:pt x="120" y="0"/>
                      </a:lnTo>
                      <a:lnTo>
                        <a:pt x="109" y="0"/>
                      </a:lnTo>
                      <a:lnTo>
                        <a:pt x="109" y="0"/>
                      </a:lnTo>
                      <a:lnTo>
                        <a:pt x="97" y="0"/>
                      </a:lnTo>
                      <a:lnTo>
                        <a:pt x="87" y="1"/>
                      </a:lnTo>
                      <a:lnTo>
                        <a:pt x="76" y="5"/>
                      </a:lnTo>
                      <a:lnTo>
                        <a:pt x="67" y="8"/>
                      </a:lnTo>
                      <a:lnTo>
                        <a:pt x="57" y="12"/>
                      </a:lnTo>
                      <a:lnTo>
                        <a:pt x="48" y="18"/>
                      </a:lnTo>
                      <a:lnTo>
                        <a:pt x="40" y="24"/>
                      </a:lnTo>
                      <a:lnTo>
                        <a:pt x="32" y="31"/>
                      </a:lnTo>
                      <a:lnTo>
                        <a:pt x="24" y="38"/>
                      </a:lnTo>
                      <a:lnTo>
                        <a:pt x="18" y="47"/>
                      </a:lnTo>
                      <a:lnTo>
                        <a:pt x="13" y="57"/>
                      </a:lnTo>
                      <a:lnTo>
                        <a:pt x="9" y="65"/>
                      </a:lnTo>
                      <a:lnTo>
                        <a:pt x="5" y="76"/>
                      </a:lnTo>
                      <a:lnTo>
                        <a:pt x="3" y="86"/>
                      </a:lnTo>
                      <a:lnTo>
                        <a:pt x="1" y="96"/>
                      </a:lnTo>
                      <a:lnTo>
                        <a:pt x="0" y="107"/>
                      </a:lnTo>
                      <a:lnTo>
                        <a:pt x="0" y="107"/>
                      </a:lnTo>
                      <a:lnTo>
                        <a:pt x="1" y="118"/>
                      </a:lnTo>
                      <a:lnTo>
                        <a:pt x="3" y="129"/>
                      </a:lnTo>
                      <a:lnTo>
                        <a:pt x="5" y="140"/>
                      </a:lnTo>
                      <a:lnTo>
                        <a:pt x="9" y="150"/>
                      </a:lnTo>
                      <a:lnTo>
                        <a:pt x="13" y="159"/>
                      </a:lnTo>
                      <a:lnTo>
                        <a:pt x="18" y="168"/>
                      </a:lnTo>
                      <a:lnTo>
                        <a:pt x="24" y="176"/>
                      </a:lnTo>
                      <a:lnTo>
                        <a:pt x="32" y="185"/>
                      </a:lnTo>
                      <a:lnTo>
                        <a:pt x="40" y="191"/>
                      </a:lnTo>
                      <a:lnTo>
                        <a:pt x="48" y="197"/>
                      </a:lnTo>
                      <a:lnTo>
                        <a:pt x="57" y="203"/>
                      </a:lnTo>
                      <a:lnTo>
                        <a:pt x="67" y="207"/>
                      </a:lnTo>
                      <a:lnTo>
                        <a:pt x="76" y="211"/>
                      </a:lnTo>
                      <a:lnTo>
                        <a:pt x="87" y="213"/>
                      </a:lnTo>
                      <a:lnTo>
                        <a:pt x="97" y="215"/>
                      </a:lnTo>
                      <a:lnTo>
                        <a:pt x="109" y="216"/>
                      </a:lnTo>
                      <a:lnTo>
                        <a:pt x="109" y="216"/>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70" name="Google Shape;270;p25"/>
                <p:cNvSpPr/>
                <p:nvPr/>
              </p:nvSpPr>
              <p:spPr>
                <a:xfrm>
                  <a:off x="1233488" y="5683250"/>
                  <a:ext cx="55563" cy="55563"/>
                </a:xfrm>
                <a:custGeom>
                  <a:rect b="b" l="l" r="r" t="t"/>
                  <a:pathLst>
                    <a:path extrusionOk="0" h="138" w="138">
                      <a:moveTo>
                        <a:pt x="138" y="69"/>
                      </a:moveTo>
                      <a:lnTo>
                        <a:pt x="138" y="69"/>
                      </a:lnTo>
                      <a:lnTo>
                        <a:pt x="137" y="55"/>
                      </a:lnTo>
                      <a:lnTo>
                        <a:pt x="132" y="43"/>
                      </a:lnTo>
                      <a:lnTo>
                        <a:pt x="126" y="31"/>
                      </a:lnTo>
                      <a:lnTo>
                        <a:pt x="117" y="21"/>
                      </a:lnTo>
                      <a:lnTo>
                        <a:pt x="108" y="13"/>
                      </a:lnTo>
                      <a:lnTo>
                        <a:pt x="96" y="6"/>
                      </a:lnTo>
                      <a:lnTo>
                        <a:pt x="82" y="2"/>
                      </a:lnTo>
                      <a:lnTo>
                        <a:pt x="69" y="0"/>
                      </a:lnTo>
                      <a:lnTo>
                        <a:pt x="69" y="0"/>
                      </a:lnTo>
                      <a:lnTo>
                        <a:pt x="56" y="2"/>
                      </a:lnTo>
                      <a:lnTo>
                        <a:pt x="43" y="6"/>
                      </a:lnTo>
                      <a:lnTo>
                        <a:pt x="30" y="13"/>
                      </a:lnTo>
                      <a:lnTo>
                        <a:pt x="21" y="21"/>
                      </a:lnTo>
                      <a:lnTo>
                        <a:pt x="12" y="31"/>
                      </a:lnTo>
                      <a:lnTo>
                        <a:pt x="6" y="43"/>
                      </a:lnTo>
                      <a:lnTo>
                        <a:pt x="1" y="55"/>
                      </a:lnTo>
                      <a:lnTo>
                        <a:pt x="0" y="69"/>
                      </a:lnTo>
                      <a:lnTo>
                        <a:pt x="0" y="69"/>
                      </a:lnTo>
                      <a:lnTo>
                        <a:pt x="1" y="83"/>
                      </a:lnTo>
                      <a:lnTo>
                        <a:pt x="6" y="96"/>
                      </a:lnTo>
                      <a:lnTo>
                        <a:pt x="12" y="108"/>
                      </a:lnTo>
                      <a:lnTo>
                        <a:pt x="21" y="118"/>
                      </a:lnTo>
                      <a:lnTo>
                        <a:pt x="30" y="126"/>
                      </a:lnTo>
                      <a:lnTo>
                        <a:pt x="43" y="132"/>
                      </a:lnTo>
                      <a:lnTo>
                        <a:pt x="56" y="136"/>
                      </a:lnTo>
                      <a:lnTo>
                        <a:pt x="69" y="138"/>
                      </a:lnTo>
                      <a:lnTo>
                        <a:pt x="69" y="138"/>
                      </a:lnTo>
                      <a:lnTo>
                        <a:pt x="82" y="136"/>
                      </a:lnTo>
                      <a:lnTo>
                        <a:pt x="96" y="132"/>
                      </a:lnTo>
                      <a:lnTo>
                        <a:pt x="108" y="126"/>
                      </a:lnTo>
                      <a:lnTo>
                        <a:pt x="117" y="118"/>
                      </a:lnTo>
                      <a:lnTo>
                        <a:pt x="126" y="108"/>
                      </a:lnTo>
                      <a:lnTo>
                        <a:pt x="132" y="96"/>
                      </a:lnTo>
                      <a:lnTo>
                        <a:pt x="137" y="83"/>
                      </a:lnTo>
                      <a:lnTo>
                        <a:pt x="138" y="69"/>
                      </a:lnTo>
                      <a:lnTo>
                        <a:pt x="138" y="69"/>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71" name="Google Shape;271;p25"/>
                <p:cNvSpPr/>
                <p:nvPr/>
              </p:nvSpPr>
              <p:spPr>
                <a:xfrm>
                  <a:off x="1208088" y="5749925"/>
                  <a:ext cx="287338" cy="53975"/>
                </a:xfrm>
                <a:custGeom>
                  <a:rect b="b" l="l" r="r" t="t"/>
                  <a:pathLst>
                    <a:path extrusionOk="0" h="137" w="722">
                      <a:moveTo>
                        <a:pt x="22" y="62"/>
                      </a:moveTo>
                      <a:lnTo>
                        <a:pt x="0" y="137"/>
                      </a:lnTo>
                      <a:lnTo>
                        <a:pt x="220" y="137"/>
                      </a:lnTo>
                      <a:lnTo>
                        <a:pt x="266" y="137"/>
                      </a:lnTo>
                      <a:lnTo>
                        <a:pt x="457" y="137"/>
                      </a:lnTo>
                      <a:lnTo>
                        <a:pt x="486" y="137"/>
                      </a:lnTo>
                      <a:lnTo>
                        <a:pt x="722" y="137"/>
                      </a:lnTo>
                      <a:lnTo>
                        <a:pt x="699" y="62"/>
                      </a:lnTo>
                      <a:lnTo>
                        <a:pt x="699" y="62"/>
                      </a:lnTo>
                      <a:lnTo>
                        <a:pt x="695" y="49"/>
                      </a:lnTo>
                      <a:lnTo>
                        <a:pt x="687" y="36"/>
                      </a:lnTo>
                      <a:lnTo>
                        <a:pt x="679" y="26"/>
                      </a:lnTo>
                      <a:lnTo>
                        <a:pt x="668" y="17"/>
                      </a:lnTo>
                      <a:lnTo>
                        <a:pt x="656" y="10"/>
                      </a:lnTo>
                      <a:lnTo>
                        <a:pt x="644" y="4"/>
                      </a:lnTo>
                      <a:lnTo>
                        <a:pt x="629" y="1"/>
                      </a:lnTo>
                      <a:lnTo>
                        <a:pt x="616" y="0"/>
                      </a:lnTo>
                      <a:lnTo>
                        <a:pt x="563" y="0"/>
                      </a:lnTo>
                      <a:lnTo>
                        <a:pt x="563" y="0"/>
                      </a:lnTo>
                      <a:lnTo>
                        <a:pt x="548" y="1"/>
                      </a:lnTo>
                      <a:lnTo>
                        <a:pt x="535" y="4"/>
                      </a:lnTo>
                      <a:lnTo>
                        <a:pt x="522" y="10"/>
                      </a:lnTo>
                      <a:lnTo>
                        <a:pt x="511" y="17"/>
                      </a:lnTo>
                      <a:lnTo>
                        <a:pt x="500" y="26"/>
                      </a:lnTo>
                      <a:lnTo>
                        <a:pt x="492" y="36"/>
                      </a:lnTo>
                      <a:lnTo>
                        <a:pt x="484" y="49"/>
                      </a:lnTo>
                      <a:lnTo>
                        <a:pt x="478" y="62"/>
                      </a:lnTo>
                      <a:lnTo>
                        <a:pt x="471" y="88"/>
                      </a:lnTo>
                      <a:lnTo>
                        <a:pt x="463" y="62"/>
                      </a:lnTo>
                      <a:lnTo>
                        <a:pt x="463" y="62"/>
                      </a:lnTo>
                      <a:lnTo>
                        <a:pt x="458" y="49"/>
                      </a:lnTo>
                      <a:lnTo>
                        <a:pt x="451" y="36"/>
                      </a:lnTo>
                      <a:lnTo>
                        <a:pt x="442" y="26"/>
                      </a:lnTo>
                      <a:lnTo>
                        <a:pt x="431" y="17"/>
                      </a:lnTo>
                      <a:lnTo>
                        <a:pt x="419" y="10"/>
                      </a:lnTo>
                      <a:lnTo>
                        <a:pt x="407" y="4"/>
                      </a:lnTo>
                      <a:lnTo>
                        <a:pt x="393" y="1"/>
                      </a:lnTo>
                      <a:lnTo>
                        <a:pt x="379" y="0"/>
                      </a:lnTo>
                      <a:lnTo>
                        <a:pt x="326" y="0"/>
                      </a:lnTo>
                      <a:lnTo>
                        <a:pt x="326" y="0"/>
                      </a:lnTo>
                      <a:lnTo>
                        <a:pt x="313" y="1"/>
                      </a:lnTo>
                      <a:lnTo>
                        <a:pt x="299" y="4"/>
                      </a:lnTo>
                      <a:lnTo>
                        <a:pt x="286" y="10"/>
                      </a:lnTo>
                      <a:lnTo>
                        <a:pt x="274" y="17"/>
                      </a:lnTo>
                      <a:lnTo>
                        <a:pt x="265" y="26"/>
                      </a:lnTo>
                      <a:lnTo>
                        <a:pt x="255" y="35"/>
                      </a:lnTo>
                      <a:lnTo>
                        <a:pt x="248" y="47"/>
                      </a:lnTo>
                      <a:lnTo>
                        <a:pt x="243" y="61"/>
                      </a:lnTo>
                      <a:lnTo>
                        <a:pt x="243" y="61"/>
                      </a:lnTo>
                      <a:lnTo>
                        <a:pt x="237" y="47"/>
                      </a:lnTo>
                      <a:lnTo>
                        <a:pt x="230" y="35"/>
                      </a:lnTo>
                      <a:lnTo>
                        <a:pt x="221" y="26"/>
                      </a:lnTo>
                      <a:lnTo>
                        <a:pt x="210" y="17"/>
                      </a:lnTo>
                      <a:lnTo>
                        <a:pt x="200" y="10"/>
                      </a:lnTo>
                      <a:lnTo>
                        <a:pt x="186" y="4"/>
                      </a:lnTo>
                      <a:lnTo>
                        <a:pt x="173" y="1"/>
                      </a:lnTo>
                      <a:lnTo>
                        <a:pt x="160" y="0"/>
                      </a:lnTo>
                      <a:lnTo>
                        <a:pt x="107" y="0"/>
                      </a:lnTo>
                      <a:lnTo>
                        <a:pt x="107" y="0"/>
                      </a:lnTo>
                      <a:lnTo>
                        <a:pt x="92" y="1"/>
                      </a:lnTo>
                      <a:lnTo>
                        <a:pt x="79" y="4"/>
                      </a:lnTo>
                      <a:lnTo>
                        <a:pt x="67" y="10"/>
                      </a:lnTo>
                      <a:lnTo>
                        <a:pt x="55" y="17"/>
                      </a:lnTo>
                      <a:lnTo>
                        <a:pt x="44" y="26"/>
                      </a:lnTo>
                      <a:lnTo>
                        <a:pt x="35" y="36"/>
                      </a:lnTo>
                      <a:lnTo>
                        <a:pt x="28" y="49"/>
                      </a:lnTo>
                      <a:lnTo>
                        <a:pt x="22" y="62"/>
                      </a:lnTo>
                      <a:lnTo>
                        <a:pt x="22" y="62"/>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72" name="Google Shape;272;p25"/>
                <p:cNvSpPr/>
                <p:nvPr/>
              </p:nvSpPr>
              <p:spPr>
                <a:xfrm>
                  <a:off x="1320800" y="5683250"/>
                  <a:ext cx="55563" cy="55563"/>
                </a:xfrm>
                <a:custGeom>
                  <a:rect b="b" l="l" r="r" t="t"/>
                  <a:pathLst>
                    <a:path extrusionOk="0" h="138" w="138">
                      <a:moveTo>
                        <a:pt x="138" y="69"/>
                      </a:moveTo>
                      <a:lnTo>
                        <a:pt x="138" y="69"/>
                      </a:lnTo>
                      <a:lnTo>
                        <a:pt x="135" y="55"/>
                      </a:lnTo>
                      <a:lnTo>
                        <a:pt x="132" y="43"/>
                      </a:lnTo>
                      <a:lnTo>
                        <a:pt x="126" y="31"/>
                      </a:lnTo>
                      <a:lnTo>
                        <a:pt x="117" y="21"/>
                      </a:lnTo>
                      <a:lnTo>
                        <a:pt x="108" y="13"/>
                      </a:lnTo>
                      <a:lnTo>
                        <a:pt x="95" y="6"/>
                      </a:lnTo>
                      <a:lnTo>
                        <a:pt x="82" y="2"/>
                      </a:lnTo>
                      <a:lnTo>
                        <a:pt x="69" y="0"/>
                      </a:lnTo>
                      <a:lnTo>
                        <a:pt x="69" y="0"/>
                      </a:lnTo>
                      <a:lnTo>
                        <a:pt x="54" y="2"/>
                      </a:lnTo>
                      <a:lnTo>
                        <a:pt x="42" y="6"/>
                      </a:lnTo>
                      <a:lnTo>
                        <a:pt x="30" y="13"/>
                      </a:lnTo>
                      <a:lnTo>
                        <a:pt x="21" y="21"/>
                      </a:lnTo>
                      <a:lnTo>
                        <a:pt x="12" y="31"/>
                      </a:lnTo>
                      <a:lnTo>
                        <a:pt x="6" y="43"/>
                      </a:lnTo>
                      <a:lnTo>
                        <a:pt x="1" y="55"/>
                      </a:lnTo>
                      <a:lnTo>
                        <a:pt x="0" y="69"/>
                      </a:lnTo>
                      <a:lnTo>
                        <a:pt x="0" y="69"/>
                      </a:lnTo>
                      <a:lnTo>
                        <a:pt x="1" y="83"/>
                      </a:lnTo>
                      <a:lnTo>
                        <a:pt x="6" y="96"/>
                      </a:lnTo>
                      <a:lnTo>
                        <a:pt x="12" y="108"/>
                      </a:lnTo>
                      <a:lnTo>
                        <a:pt x="21" y="118"/>
                      </a:lnTo>
                      <a:lnTo>
                        <a:pt x="30" y="126"/>
                      </a:lnTo>
                      <a:lnTo>
                        <a:pt x="42" y="132"/>
                      </a:lnTo>
                      <a:lnTo>
                        <a:pt x="54" y="136"/>
                      </a:lnTo>
                      <a:lnTo>
                        <a:pt x="69" y="138"/>
                      </a:lnTo>
                      <a:lnTo>
                        <a:pt x="69" y="138"/>
                      </a:lnTo>
                      <a:lnTo>
                        <a:pt x="82" y="136"/>
                      </a:lnTo>
                      <a:lnTo>
                        <a:pt x="95" y="132"/>
                      </a:lnTo>
                      <a:lnTo>
                        <a:pt x="108" y="126"/>
                      </a:lnTo>
                      <a:lnTo>
                        <a:pt x="117" y="118"/>
                      </a:lnTo>
                      <a:lnTo>
                        <a:pt x="126" y="108"/>
                      </a:lnTo>
                      <a:lnTo>
                        <a:pt x="132" y="96"/>
                      </a:lnTo>
                      <a:lnTo>
                        <a:pt x="135" y="83"/>
                      </a:lnTo>
                      <a:lnTo>
                        <a:pt x="138" y="69"/>
                      </a:lnTo>
                      <a:lnTo>
                        <a:pt x="138" y="69"/>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sp>
              <p:nvSpPr>
                <p:cNvPr id="273" name="Google Shape;273;p25"/>
                <p:cNvSpPr/>
                <p:nvPr/>
              </p:nvSpPr>
              <p:spPr>
                <a:xfrm>
                  <a:off x="1414463" y="5683250"/>
                  <a:ext cx="55563" cy="55563"/>
                </a:xfrm>
                <a:custGeom>
                  <a:rect b="b" l="l" r="r" t="t"/>
                  <a:pathLst>
                    <a:path extrusionOk="0" h="138" w="137">
                      <a:moveTo>
                        <a:pt x="137" y="69"/>
                      </a:moveTo>
                      <a:lnTo>
                        <a:pt x="137" y="69"/>
                      </a:lnTo>
                      <a:lnTo>
                        <a:pt x="135" y="55"/>
                      </a:lnTo>
                      <a:lnTo>
                        <a:pt x="131" y="43"/>
                      </a:lnTo>
                      <a:lnTo>
                        <a:pt x="125" y="31"/>
                      </a:lnTo>
                      <a:lnTo>
                        <a:pt x="117" y="21"/>
                      </a:lnTo>
                      <a:lnTo>
                        <a:pt x="107" y="13"/>
                      </a:lnTo>
                      <a:lnTo>
                        <a:pt x="95" y="6"/>
                      </a:lnTo>
                      <a:lnTo>
                        <a:pt x="82" y="2"/>
                      </a:lnTo>
                      <a:lnTo>
                        <a:pt x="69" y="0"/>
                      </a:lnTo>
                      <a:lnTo>
                        <a:pt x="69" y="0"/>
                      </a:lnTo>
                      <a:lnTo>
                        <a:pt x="54" y="2"/>
                      </a:lnTo>
                      <a:lnTo>
                        <a:pt x="42" y="6"/>
                      </a:lnTo>
                      <a:lnTo>
                        <a:pt x="30" y="13"/>
                      </a:lnTo>
                      <a:lnTo>
                        <a:pt x="20" y="21"/>
                      </a:lnTo>
                      <a:lnTo>
                        <a:pt x="12" y="31"/>
                      </a:lnTo>
                      <a:lnTo>
                        <a:pt x="6" y="43"/>
                      </a:lnTo>
                      <a:lnTo>
                        <a:pt x="1" y="55"/>
                      </a:lnTo>
                      <a:lnTo>
                        <a:pt x="0" y="69"/>
                      </a:lnTo>
                      <a:lnTo>
                        <a:pt x="0" y="69"/>
                      </a:lnTo>
                      <a:lnTo>
                        <a:pt x="1" y="83"/>
                      </a:lnTo>
                      <a:lnTo>
                        <a:pt x="6" y="96"/>
                      </a:lnTo>
                      <a:lnTo>
                        <a:pt x="12" y="108"/>
                      </a:lnTo>
                      <a:lnTo>
                        <a:pt x="20" y="118"/>
                      </a:lnTo>
                      <a:lnTo>
                        <a:pt x="30" y="126"/>
                      </a:lnTo>
                      <a:lnTo>
                        <a:pt x="42" y="132"/>
                      </a:lnTo>
                      <a:lnTo>
                        <a:pt x="54" y="136"/>
                      </a:lnTo>
                      <a:lnTo>
                        <a:pt x="69" y="138"/>
                      </a:lnTo>
                      <a:lnTo>
                        <a:pt x="69" y="138"/>
                      </a:lnTo>
                      <a:lnTo>
                        <a:pt x="82" y="136"/>
                      </a:lnTo>
                      <a:lnTo>
                        <a:pt x="95" y="132"/>
                      </a:lnTo>
                      <a:lnTo>
                        <a:pt x="107" y="126"/>
                      </a:lnTo>
                      <a:lnTo>
                        <a:pt x="117" y="118"/>
                      </a:lnTo>
                      <a:lnTo>
                        <a:pt x="125" y="108"/>
                      </a:lnTo>
                      <a:lnTo>
                        <a:pt x="131" y="96"/>
                      </a:lnTo>
                      <a:lnTo>
                        <a:pt x="135" y="83"/>
                      </a:lnTo>
                      <a:lnTo>
                        <a:pt x="137" y="69"/>
                      </a:lnTo>
                      <a:lnTo>
                        <a:pt x="137" y="69"/>
                      </a:lnTo>
                      <a:close/>
                    </a:path>
                  </a:pathLst>
                </a:custGeom>
                <a:solidFill>
                  <a:srgbClr val="FFFFFF"/>
                </a:solidFill>
                <a:ln>
                  <a:noFill/>
                </a:ln>
              </p:spPr>
              <p:txBody>
                <a:bodyPr anchorCtr="0" anchor="t" bIns="26250" lIns="52500" spcFirstLastPara="1" rIns="52500" wrap="square" tIns="26250">
                  <a:noAutofit/>
                </a:bodyPr>
                <a:lstStyle/>
                <a:p>
                  <a:pPr indent="0" lvl="0" marL="0" marR="0" rtl="0" algn="l">
                    <a:lnSpc>
                      <a:spcPct val="100000"/>
                    </a:lnSpc>
                    <a:spcBef>
                      <a:spcPts val="0"/>
                    </a:spcBef>
                    <a:spcAft>
                      <a:spcPts val="0"/>
                    </a:spcAft>
                    <a:buClr>
                      <a:srgbClr val="000000"/>
                    </a:buClr>
                    <a:buSzPts val="776"/>
                    <a:buFont typeface="Arial"/>
                    <a:buNone/>
                  </a:pPr>
                  <a:r>
                    <a:t/>
                  </a:r>
                  <a:endParaRPr i="0" sz="775" u="none" cap="none" strike="noStrike">
                    <a:solidFill>
                      <a:srgbClr val="000000"/>
                    </a:solidFill>
                    <a:latin typeface="Poppins"/>
                    <a:ea typeface="Poppins"/>
                    <a:cs typeface="Poppins"/>
                    <a:sym typeface="Poppins"/>
                  </a:endParaRPr>
                </a:p>
              </p:txBody>
            </p:sp>
          </p:grpSp>
          <p:sp>
            <p:nvSpPr>
              <p:cNvPr id="274" name="Google Shape;274;p25"/>
              <p:cNvSpPr txBox="1"/>
              <p:nvPr/>
            </p:nvSpPr>
            <p:spPr>
              <a:xfrm flipH="1">
                <a:off x="438212" y="2778250"/>
                <a:ext cx="2112300" cy="597000"/>
              </a:xfrm>
              <a:prstGeom prst="rect">
                <a:avLst/>
              </a:prstGeom>
              <a:noFill/>
              <a:ln>
                <a:noFill/>
              </a:ln>
            </p:spPr>
            <p:txBody>
              <a:bodyPr anchorCtr="0" anchor="t" bIns="26250" lIns="52500" spcFirstLastPara="1" rIns="52500" wrap="square" tIns="26250">
                <a:noAutofit/>
              </a:bodyPr>
              <a:lstStyle/>
              <a:p>
                <a:pPr indent="0" lvl="0" marL="0" marR="0" rtl="0" algn="r">
                  <a:lnSpc>
                    <a:spcPct val="100000"/>
                  </a:lnSpc>
                  <a:spcBef>
                    <a:spcPts val="0"/>
                  </a:spcBef>
                  <a:spcAft>
                    <a:spcPts val="0"/>
                  </a:spcAft>
                  <a:buClr>
                    <a:srgbClr val="000000"/>
                  </a:buClr>
                  <a:buSzPts val="689"/>
                  <a:buFont typeface="Arial"/>
                  <a:buNone/>
                </a:pPr>
                <a:r>
                  <a:rPr lang="en" sz="1000">
                    <a:solidFill>
                      <a:schemeClr val="dk1"/>
                    </a:solidFill>
                    <a:latin typeface="Poppins"/>
                    <a:ea typeface="Poppins"/>
                    <a:cs typeface="Poppins"/>
                    <a:sym typeface="Poppins"/>
                  </a:rPr>
                  <a:t>Physical Presence Test – 183 days or more in any 12-month period, including breaks</a:t>
                </a:r>
                <a:endParaRPr i="0" sz="1000" u="none" cap="none" strike="noStrike">
                  <a:solidFill>
                    <a:schemeClr val="dk1"/>
                  </a:solidFill>
                  <a:latin typeface="Poppins"/>
                  <a:ea typeface="Poppins"/>
                  <a:cs typeface="Poppins"/>
                  <a:sym typeface="Poppins"/>
                </a:endParaRPr>
              </a:p>
            </p:txBody>
          </p:sp>
        </p:grpSp>
        <p:sp>
          <p:nvSpPr>
            <p:cNvPr id="275" name="Google Shape;275;p25"/>
            <p:cNvSpPr/>
            <p:nvPr/>
          </p:nvSpPr>
          <p:spPr>
            <a:xfrm>
              <a:off x="3222757" y="3423904"/>
              <a:ext cx="834000" cy="597000"/>
            </a:xfrm>
            <a:prstGeom prst="ellipse">
              <a:avLst/>
            </a:prstGeom>
            <a:gradFill>
              <a:gsLst>
                <a:gs pos="0">
                  <a:srgbClr val="FFFCF9">
                    <a:alpha val="34901"/>
                  </a:srgbClr>
                </a:gs>
                <a:gs pos="100000">
                  <a:srgbClr val="FFFFFF">
                    <a:alpha val="0"/>
                  </a:srgbClr>
                </a:gs>
              </a:gsLst>
              <a:lin ang="5400012" scaled="0"/>
            </a:gradFill>
            <a:ln>
              <a:noFill/>
            </a:ln>
          </p:spPr>
          <p:txBody>
            <a:bodyPr anchorCtr="0" anchor="ctr" bIns="26250" lIns="52500" spcFirstLastPara="1" rIns="52500" wrap="square" tIns="26250">
              <a:noAutofit/>
            </a:bodyPr>
            <a:lstStyle/>
            <a:p>
              <a:pPr indent="0" lvl="0" marL="0" marR="0" rtl="0" algn="ctr">
                <a:lnSpc>
                  <a:spcPct val="100000"/>
                </a:lnSpc>
                <a:spcBef>
                  <a:spcPts val="0"/>
                </a:spcBef>
                <a:spcAft>
                  <a:spcPts val="0"/>
                </a:spcAft>
                <a:buClr>
                  <a:srgbClr val="000000"/>
                </a:buClr>
                <a:buSzPts val="1034"/>
                <a:buFont typeface="Arial"/>
                <a:buNone/>
              </a:pPr>
              <a:r>
                <a:t/>
              </a:r>
              <a:endParaRPr i="0" sz="1033" u="none" cap="none" strike="noStrike">
                <a:solidFill>
                  <a:srgbClr val="FFFFFF"/>
                </a:solidFill>
                <a:latin typeface="Poppins"/>
                <a:ea typeface="Poppins"/>
                <a:cs typeface="Poppins"/>
                <a:sym typeface="Poppins"/>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1000"/>
                                        <p:tgtEl>
                                          <p:spTgt spid="216"/>
                                        </p:tgtEl>
                                        <p:attrNameLst>
                                          <p:attrName>ppt_w</p:attrName>
                                        </p:attrNameLst>
                                      </p:cBhvr>
                                      <p:tavLst>
                                        <p:tav fmla="" tm="0">
                                          <p:val>
                                            <p:strVal val="0"/>
                                          </p:val>
                                        </p:tav>
                                        <p:tav fmla="" tm="100000">
                                          <p:val>
                                            <p:strVal val="#ppt_w"/>
                                          </p:val>
                                        </p:tav>
                                      </p:tavLst>
                                    </p:anim>
                                    <p:anim calcmode="lin" valueType="num">
                                      <p:cBhvr additive="base">
                                        <p:cTn dur="1000"/>
                                        <p:tgtEl>
                                          <p:spTgt spid="21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32"/>
                                        </p:tgtEl>
                                        <p:attrNameLst>
                                          <p:attrName>style.visibility</p:attrName>
                                        </p:attrNameLst>
                                      </p:cBhvr>
                                      <p:to>
                                        <p:strVal val="visible"/>
                                      </p:to>
                                    </p:set>
                                    <p:anim calcmode="lin" valueType="num">
                                      <p:cBhvr additive="base">
                                        <p:cTn dur="1000"/>
                                        <p:tgtEl>
                                          <p:spTgt spid="232"/>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60"/>
                                        </p:tgtEl>
                                        <p:attrNameLst>
                                          <p:attrName>style.visibility</p:attrName>
                                        </p:attrNameLst>
                                      </p:cBhvr>
                                      <p:to>
                                        <p:strVal val="visible"/>
                                      </p:to>
                                    </p:set>
                                    <p:anim calcmode="lin" valueType="num">
                                      <p:cBhvr additive="base">
                                        <p:cTn dur="1000"/>
                                        <p:tgtEl>
                                          <p:spTgt spid="260"/>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251"/>
                                        </p:tgtEl>
                                        <p:attrNameLst>
                                          <p:attrName>style.visibility</p:attrName>
                                        </p:attrNameLst>
                                      </p:cBhvr>
                                      <p:to>
                                        <p:strVal val="visible"/>
                                      </p:to>
                                    </p:set>
                                    <p:anim calcmode="lin" valueType="num">
                                      <p:cBhvr additive="base">
                                        <p:cTn dur="1000"/>
                                        <p:tgtEl>
                                          <p:spTgt spid="251"/>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242"/>
                                        </p:tgtEl>
                                        <p:attrNameLst>
                                          <p:attrName>style.visibility</p:attrName>
                                        </p:attrNameLst>
                                      </p:cBhvr>
                                      <p:to>
                                        <p:strVal val="visible"/>
                                      </p:to>
                                    </p:set>
                                    <p:anim calcmode="lin" valueType="num">
                                      <p:cBhvr additive="base">
                                        <p:cTn dur="1000"/>
                                        <p:tgtEl>
                                          <p:spTgt spid="24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C614"/>
        </a:solidFill>
      </p:bgPr>
    </p:bg>
    <p:spTree>
      <p:nvGrpSpPr>
        <p:cNvPr id="279" name="Shape 279"/>
        <p:cNvGrpSpPr/>
        <p:nvPr/>
      </p:nvGrpSpPr>
      <p:grpSpPr>
        <a:xfrm>
          <a:off x="0" y="0"/>
          <a:ext cx="0" cy="0"/>
          <a:chOff x="0" y="0"/>
          <a:chExt cx="0" cy="0"/>
        </a:xfrm>
      </p:grpSpPr>
      <p:sp>
        <p:nvSpPr>
          <p:cNvPr id="280" name="Google Shape;280;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Poppins"/>
                <a:ea typeface="Poppins"/>
                <a:cs typeface="Poppins"/>
                <a:sym typeface="Poppins"/>
              </a:rPr>
              <a:t>Personal Income Tax Update</a:t>
            </a:r>
            <a:endParaRPr b="1">
              <a:latin typeface="Poppins"/>
              <a:ea typeface="Poppins"/>
              <a:cs typeface="Poppins"/>
              <a:sym typeface="Poppins"/>
            </a:endParaRPr>
          </a:p>
        </p:txBody>
      </p:sp>
      <p:graphicFrame>
        <p:nvGraphicFramePr>
          <p:cNvPr id="281" name="Google Shape;281;p26"/>
          <p:cNvGraphicFramePr/>
          <p:nvPr/>
        </p:nvGraphicFramePr>
        <p:xfrm>
          <a:off x="952500" y="1238250"/>
          <a:ext cx="3000000" cy="3000000"/>
        </p:xfrm>
        <a:graphic>
          <a:graphicData uri="http://schemas.openxmlformats.org/drawingml/2006/table">
            <a:tbl>
              <a:tblPr>
                <a:noFill/>
                <a:tableStyleId>{8F2779AD-0702-4CC6-9172-04BE20C33F5D}</a:tableStyleId>
              </a:tblPr>
              <a:tblGrid>
                <a:gridCol w="2413000"/>
                <a:gridCol w="2413000"/>
                <a:gridCol w="2413000"/>
              </a:tblGrid>
              <a:tr h="381000">
                <a:tc>
                  <a:txBody>
                    <a:bodyPr/>
                    <a:lstStyle/>
                    <a:p>
                      <a:pPr indent="0" lvl="0" marL="0" rtl="0" algn="l">
                        <a:spcBef>
                          <a:spcPts val="0"/>
                        </a:spcBef>
                        <a:spcAft>
                          <a:spcPts val="0"/>
                        </a:spcAft>
                        <a:buNone/>
                      </a:pPr>
                      <a:r>
                        <a:rPr b="1" lang="en">
                          <a:latin typeface="Poppins"/>
                          <a:ea typeface="Poppins"/>
                          <a:cs typeface="Poppins"/>
                          <a:sym typeface="Poppins"/>
                        </a:rPr>
                        <a:t>Annual income (NGN)</a:t>
                      </a:r>
                      <a:endParaRPr b="1">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b="1" lang="en">
                          <a:latin typeface="Poppins"/>
                          <a:ea typeface="Poppins"/>
                          <a:cs typeface="Poppins"/>
                          <a:sym typeface="Poppins"/>
                        </a:rPr>
                        <a:t>PIT rate (%)</a:t>
                      </a:r>
                      <a:endParaRPr b="1">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b="1" lang="en">
                          <a:latin typeface="Poppins"/>
                          <a:ea typeface="Poppins"/>
                          <a:cs typeface="Poppins"/>
                          <a:sym typeface="Poppins"/>
                        </a:rPr>
                        <a:t>Tax payable (NGN)</a:t>
                      </a:r>
                      <a:endParaRPr b="1">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latin typeface="Poppins"/>
                          <a:ea typeface="Poppins"/>
                          <a:cs typeface="Poppins"/>
                          <a:sym typeface="Poppins"/>
                        </a:rPr>
                        <a:t>First 800,000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latin typeface="Poppins"/>
                          <a:ea typeface="Poppins"/>
                          <a:cs typeface="Poppins"/>
                          <a:sym typeface="Poppins"/>
                        </a:rPr>
                        <a:t>Next 2,200,000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15</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330,000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latin typeface="Poppins"/>
                          <a:ea typeface="Poppins"/>
                          <a:cs typeface="Poppins"/>
                          <a:sym typeface="Poppins"/>
                        </a:rPr>
                        <a:t>Next 9,000,000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18</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1,620,000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latin typeface="Poppins"/>
                          <a:ea typeface="Poppins"/>
                          <a:cs typeface="Poppins"/>
                          <a:sym typeface="Poppins"/>
                        </a:rPr>
                        <a:t>Next 13,000,000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21</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2,730,000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latin typeface="Poppins"/>
                          <a:ea typeface="Poppins"/>
                          <a:cs typeface="Poppins"/>
                          <a:sym typeface="Poppins"/>
                        </a:rPr>
                        <a:t>Next 25,000,000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23</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5,750,000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latin typeface="Poppins"/>
                          <a:ea typeface="Poppins"/>
                          <a:cs typeface="Poppins"/>
                          <a:sym typeface="Poppins"/>
                        </a:rPr>
                        <a:t>Over 50,000,000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25</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c>
                  <a:txBody>
                    <a:bodyPr/>
                    <a:lstStyle/>
                    <a:p>
                      <a:pPr indent="0" lvl="0" marL="0" rtl="0" algn="l">
                        <a:spcBef>
                          <a:spcPts val="0"/>
                        </a:spcBef>
                        <a:spcAft>
                          <a:spcPts val="0"/>
                        </a:spcAft>
                        <a:buNone/>
                      </a:pPr>
                      <a:r>
                        <a:rPr lang="en">
                          <a:latin typeface="Poppins"/>
                          <a:ea typeface="Poppins"/>
                          <a:cs typeface="Poppins"/>
                          <a:sym typeface="Poppins"/>
                        </a:rPr>
                        <a:t>12,500,000</a:t>
                      </a:r>
                      <a:endParaRPr>
                        <a:latin typeface="Poppins"/>
                        <a:ea typeface="Poppins"/>
                        <a:cs typeface="Poppins"/>
                        <a:sym typeface="Poppins"/>
                      </a:endParaRPr>
                    </a:p>
                  </a:txBody>
                  <a:tcPr marT="91425" marB="91425" marR="91425" marL="91425">
                    <a:lnL cap="flat" cmpd="sng" w="19050">
                      <a:solidFill>
                        <a:srgbClr val="000435"/>
                      </a:solidFill>
                      <a:prstDash val="solid"/>
                      <a:round/>
                      <a:headEnd len="sm" w="sm" type="none"/>
                      <a:tailEnd len="sm" w="sm" type="none"/>
                    </a:lnL>
                    <a:lnR cap="flat" cmpd="sng" w="19050">
                      <a:solidFill>
                        <a:srgbClr val="000435"/>
                      </a:solidFill>
                      <a:prstDash val="solid"/>
                      <a:round/>
                      <a:headEnd len="sm" w="sm" type="none"/>
                      <a:tailEnd len="sm" w="sm" type="none"/>
                    </a:lnR>
                    <a:lnT cap="flat" cmpd="sng" w="19050">
                      <a:solidFill>
                        <a:srgbClr val="000435"/>
                      </a:solidFill>
                      <a:prstDash val="solid"/>
                      <a:round/>
                      <a:headEnd len="sm" w="sm" type="none"/>
                      <a:tailEnd len="sm" w="sm" type="none"/>
                    </a:lnT>
                    <a:lnB cap="flat" cmpd="sng" w="19050">
                      <a:solidFill>
                        <a:srgbClr val="000435"/>
                      </a:solidFill>
                      <a:prstDash val="solid"/>
                      <a:round/>
                      <a:headEnd len="sm" w="sm" type="none"/>
                      <a:tailEnd len="sm" w="sm" type="none"/>
                    </a:lnB>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81"/>
                                        </p:tgtEl>
                                        <p:attrNameLst>
                                          <p:attrName>style.visibility</p:attrName>
                                        </p:attrNameLst>
                                      </p:cBhvr>
                                      <p:to>
                                        <p:strVal val="visible"/>
                                      </p:to>
                                    </p:set>
                                    <p:anim calcmode="lin" valueType="num">
                                      <p:cBhvr additive="base">
                                        <p:cTn dur="1000"/>
                                        <p:tgtEl>
                                          <p:spTgt spid="281"/>
                                        </p:tgtEl>
                                        <p:attrNameLst>
                                          <p:attrName>ppt_w</p:attrName>
                                        </p:attrNameLst>
                                      </p:cBhvr>
                                      <p:tavLst>
                                        <p:tav fmla="" tm="0">
                                          <p:val>
                                            <p:strVal val="0"/>
                                          </p:val>
                                        </p:tav>
                                        <p:tav fmla="" tm="100000">
                                          <p:val>
                                            <p:strVal val="#ppt_w"/>
                                          </p:val>
                                        </p:tav>
                                      </p:tavLst>
                                    </p:anim>
                                    <p:anim calcmode="lin" valueType="num">
                                      <p:cBhvr additive="base">
                                        <p:cTn dur="1000"/>
                                        <p:tgtEl>
                                          <p:spTgt spid="281"/>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27"/>
          <p:cNvSpPr txBox="1"/>
          <p:nvPr>
            <p:ph idx="1" type="body"/>
          </p:nvPr>
        </p:nvSpPr>
        <p:spPr>
          <a:xfrm>
            <a:off x="311700" y="1852487"/>
            <a:ext cx="8520600" cy="11706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b="1" lang="en" sz="4800">
                <a:solidFill>
                  <a:srgbClr val="000435"/>
                </a:solidFill>
                <a:latin typeface="Poppins"/>
                <a:ea typeface="Poppins"/>
                <a:cs typeface="Poppins"/>
                <a:sym typeface="Poppins"/>
              </a:rPr>
              <a:t>THANK </a:t>
            </a:r>
            <a:r>
              <a:rPr b="1" lang="en" sz="4800">
                <a:solidFill>
                  <a:srgbClr val="F8C614"/>
                </a:solidFill>
                <a:latin typeface="Poppins"/>
                <a:ea typeface="Poppins"/>
                <a:cs typeface="Poppins"/>
                <a:sym typeface="Poppins"/>
              </a:rPr>
              <a:t>YOU!</a:t>
            </a:r>
            <a:endParaRPr b="1" sz="4800">
              <a:solidFill>
                <a:srgbClr val="F8C614"/>
              </a:solidFill>
              <a:latin typeface="Poppins"/>
              <a:ea typeface="Poppins"/>
              <a:cs typeface="Poppins"/>
              <a:sym typeface="Poppi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000435"/>
                </a:solidFill>
                <a:latin typeface="Poppins"/>
                <a:ea typeface="Poppins"/>
                <a:cs typeface="Poppins"/>
                <a:sym typeface="Poppins"/>
              </a:rPr>
              <a:t>Learning Objectives</a:t>
            </a:r>
            <a:endParaRPr b="1">
              <a:solidFill>
                <a:srgbClr val="000435"/>
              </a:solidFill>
              <a:latin typeface="Poppins"/>
              <a:ea typeface="Poppins"/>
              <a:cs typeface="Poppins"/>
              <a:sym typeface="Poppins"/>
            </a:endParaRPr>
          </a:p>
        </p:txBody>
      </p:sp>
      <p:sp>
        <p:nvSpPr>
          <p:cNvPr id="61" name="Google Shape;61;p14"/>
          <p:cNvSpPr txBox="1"/>
          <p:nvPr>
            <p:ph idx="1" type="body"/>
          </p:nvPr>
        </p:nvSpPr>
        <p:spPr>
          <a:xfrm>
            <a:off x="311700" y="1152475"/>
            <a:ext cx="8520600" cy="455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1400">
                <a:solidFill>
                  <a:srgbClr val="000435"/>
                </a:solidFill>
                <a:latin typeface="Poppins"/>
                <a:ea typeface="Poppins"/>
                <a:cs typeface="Poppins"/>
                <a:sym typeface="Poppins"/>
              </a:rPr>
              <a:t>By the end of this session, participants will be able to:</a:t>
            </a:r>
            <a:endParaRPr sz="1400">
              <a:solidFill>
                <a:srgbClr val="000435"/>
              </a:solidFill>
              <a:latin typeface="Poppins"/>
              <a:ea typeface="Poppins"/>
              <a:cs typeface="Poppins"/>
              <a:sym typeface="Poppins"/>
            </a:endParaRPr>
          </a:p>
        </p:txBody>
      </p:sp>
      <p:sp>
        <p:nvSpPr>
          <p:cNvPr id="62" name="Google Shape;62;p14"/>
          <p:cNvSpPr txBox="1"/>
          <p:nvPr>
            <p:ph idx="1" type="body"/>
          </p:nvPr>
        </p:nvSpPr>
        <p:spPr>
          <a:xfrm>
            <a:off x="311700" y="1654878"/>
            <a:ext cx="8520600" cy="658200"/>
          </a:xfrm>
          <a:prstGeom prst="rect">
            <a:avLst/>
          </a:prstGeom>
        </p:spPr>
        <p:txBody>
          <a:bodyPr anchorCtr="0" anchor="t" bIns="91425" lIns="91425" spcFirstLastPara="1" rIns="91425" wrap="square" tIns="91425">
            <a:noAutofit/>
          </a:bodyPr>
          <a:lstStyle/>
          <a:p>
            <a:pPr indent="-319087" lvl="0" marL="457200" rtl="0" algn="l">
              <a:spcBef>
                <a:spcPts val="0"/>
              </a:spcBef>
              <a:spcAft>
                <a:spcPts val="0"/>
              </a:spcAft>
              <a:buClr>
                <a:srgbClr val="000435"/>
              </a:buClr>
              <a:buSzPts val="1425"/>
              <a:buFont typeface="Poppins"/>
              <a:buChar char="●"/>
            </a:pPr>
            <a:r>
              <a:rPr lang="en" sz="1425">
                <a:solidFill>
                  <a:srgbClr val="000435"/>
                </a:solidFill>
                <a:latin typeface="Poppins"/>
                <a:ea typeface="Poppins"/>
                <a:cs typeface="Poppins"/>
                <a:sym typeface="Poppins"/>
              </a:rPr>
              <a:t>Explain VAT obligations for small companies under the NTAA and identify when a company is exempt.</a:t>
            </a:r>
            <a:endParaRPr sz="1425">
              <a:solidFill>
                <a:srgbClr val="000435"/>
              </a:solidFill>
              <a:latin typeface="Poppins"/>
              <a:ea typeface="Poppins"/>
              <a:cs typeface="Poppins"/>
              <a:sym typeface="Poppins"/>
            </a:endParaRPr>
          </a:p>
        </p:txBody>
      </p:sp>
      <p:sp>
        <p:nvSpPr>
          <p:cNvPr id="63" name="Google Shape;63;p14"/>
          <p:cNvSpPr txBox="1"/>
          <p:nvPr>
            <p:ph idx="1" type="body"/>
          </p:nvPr>
        </p:nvSpPr>
        <p:spPr>
          <a:xfrm>
            <a:off x="342350" y="2450055"/>
            <a:ext cx="8520600" cy="729900"/>
          </a:xfrm>
          <a:prstGeom prst="rect">
            <a:avLst/>
          </a:prstGeom>
        </p:spPr>
        <p:txBody>
          <a:bodyPr anchorCtr="0" anchor="t" bIns="91425" lIns="91425" spcFirstLastPara="1" rIns="91425" wrap="square" tIns="91425">
            <a:noAutofit/>
          </a:bodyPr>
          <a:lstStyle/>
          <a:p>
            <a:pPr indent="-319087" lvl="0" marL="457200" rtl="0" algn="l">
              <a:spcBef>
                <a:spcPts val="0"/>
              </a:spcBef>
              <a:spcAft>
                <a:spcPts val="0"/>
              </a:spcAft>
              <a:buClr>
                <a:srgbClr val="000435"/>
              </a:buClr>
              <a:buSzPts val="1425"/>
              <a:buFont typeface="Poppins"/>
              <a:buChar char="●"/>
            </a:pPr>
            <a:r>
              <a:rPr lang="en" sz="1425">
                <a:solidFill>
                  <a:srgbClr val="000435"/>
                </a:solidFill>
                <a:latin typeface="Poppins"/>
                <a:ea typeface="Poppins"/>
                <a:cs typeface="Poppins"/>
                <a:sym typeface="Poppins"/>
              </a:rPr>
              <a:t>Identify the new threshold rule for WHT, describe the rule that imposes double WHT rates on companies and understand its compliance implications.</a:t>
            </a:r>
            <a:endParaRPr sz="1425">
              <a:solidFill>
                <a:srgbClr val="000435"/>
              </a:solidFill>
              <a:latin typeface="Poppins"/>
              <a:ea typeface="Poppins"/>
              <a:cs typeface="Poppins"/>
              <a:sym typeface="Poppins"/>
            </a:endParaRPr>
          </a:p>
        </p:txBody>
      </p:sp>
      <p:sp>
        <p:nvSpPr>
          <p:cNvPr id="64" name="Google Shape;64;p14"/>
          <p:cNvSpPr txBox="1"/>
          <p:nvPr>
            <p:ph idx="1" type="body"/>
          </p:nvPr>
        </p:nvSpPr>
        <p:spPr>
          <a:xfrm>
            <a:off x="357825" y="3235204"/>
            <a:ext cx="8520600" cy="868500"/>
          </a:xfrm>
          <a:prstGeom prst="rect">
            <a:avLst/>
          </a:prstGeom>
        </p:spPr>
        <p:txBody>
          <a:bodyPr anchorCtr="0" anchor="t" bIns="91425" lIns="91425" spcFirstLastPara="1" rIns="91425" wrap="square" tIns="91425">
            <a:noAutofit/>
          </a:bodyPr>
          <a:lstStyle/>
          <a:p>
            <a:pPr indent="-319087" lvl="0" marL="457200" rtl="0" algn="l">
              <a:spcBef>
                <a:spcPts val="0"/>
              </a:spcBef>
              <a:spcAft>
                <a:spcPts val="0"/>
              </a:spcAft>
              <a:buClr>
                <a:srgbClr val="000435"/>
              </a:buClr>
              <a:buSzPts val="1425"/>
              <a:buFont typeface="Poppins"/>
              <a:buChar char="●"/>
            </a:pPr>
            <a:r>
              <a:rPr lang="en" sz="1425">
                <a:solidFill>
                  <a:srgbClr val="000435"/>
                </a:solidFill>
                <a:latin typeface="Poppins"/>
                <a:ea typeface="Poppins"/>
                <a:cs typeface="Poppins"/>
                <a:sym typeface="Poppins"/>
              </a:rPr>
              <a:t>Understand how the new Nigeria Tax Acts treat Personal Income Tax (PIT) based on residency rule and identify how earnings are taxed in Nigeria.</a:t>
            </a:r>
            <a:endParaRPr sz="1425">
              <a:solidFill>
                <a:srgbClr val="000435"/>
              </a:solidFill>
              <a:latin typeface="Poppins"/>
              <a:ea typeface="Poppins"/>
              <a:cs typeface="Poppins"/>
              <a:sym typeface="Poppi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1000"/>
                                        <p:tgtEl>
                                          <p:spTgt spid="62"/>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63"/>
                                        </p:tgtEl>
                                        <p:attrNameLst>
                                          <p:attrName>style.visibility</p:attrName>
                                        </p:attrNameLst>
                                      </p:cBhvr>
                                      <p:to>
                                        <p:strVal val="visible"/>
                                      </p:to>
                                    </p:set>
                                    <p:anim calcmode="lin" valueType="num">
                                      <p:cBhvr additive="base">
                                        <p:cTn dur="1000"/>
                                        <p:tgtEl>
                                          <p:spTgt spid="63"/>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64"/>
                                        </p:tgtEl>
                                        <p:attrNameLst>
                                          <p:attrName>style.visibility</p:attrName>
                                        </p:attrNameLst>
                                      </p:cBhvr>
                                      <p:to>
                                        <p:strVal val="visible"/>
                                      </p:to>
                                    </p:set>
                                    <p:anim calcmode="lin" valueType="num">
                                      <p:cBhvr additive="base">
                                        <p:cTn dur="1000"/>
                                        <p:tgtEl>
                                          <p:spTgt spid="64"/>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nvSpPr>
        <p:spPr>
          <a:xfrm>
            <a:off x="802794" y="1919850"/>
            <a:ext cx="4523400" cy="1303800"/>
          </a:xfrm>
          <a:prstGeom prst="rect">
            <a:avLst/>
          </a:prstGeom>
          <a:noFill/>
          <a:ln cap="flat" cmpd="sng" w="38100">
            <a:solidFill>
              <a:srgbClr val="000000"/>
            </a:solidFill>
            <a:prstDash val="solid"/>
            <a:round/>
            <a:headEnd len="sm" w="sm" type="none"/>
            <a:tailEnd len="sm" w="sm" type="none"/>
          </a:ln>
        </p:spPr>
        <p:txBody>
          <a:bodyPr anchorCtr="0" anchor="t" bIns="91425" lIns="91425" spcFirstLastPara="1" rIns="91425" wrap="square" tIns="91425">
            <a:normAutofit fontScale="85000" lnSpcReduction="20000"/>
          </a:bodyPr>
          <a:lstStyle/>
          <a:p>
            <a:pPr indent="0" lvl="0" marL="0" rtl="0" algn="l">
              <a:lnSpc>
                <a:spcPct val="115000"/>
              </a:lnSpc>
              <a:spcBef>
                <a:spcPts val="0"/>
              </a:spcBef>
              <a:spcAft>
                <a:spcPts val="1200"/>
              </a:spcAft>
              <a:buNone/>
            </a:pPr>
            <a:r>
              <a:rPr lang="en" sz="3000">
                <a:solidFill>
                  <a:schemeClr val="dk1"/>
                </a:solidFill>
                <a:latin typeface="Poppins"/>
                <a:ea typeface="Poppins"/>
                <a:cs typeface="Poppins"/>
                <a:sym typeface="Poppins"/>
              </a:rPr>
              <a:t>Based on the New Nigerian Tax Act, Who is a small company?</a:t>
            </a:r>
            <a:endParaRPr sz="3000">
              <a:solidFill>
                <a:schemeClr val="dk1"/>
              </a:solidFill>
              <a:latin typeface="Poppins"/>
              <a:ea typeface="Poppins"/>
              <a:cs typeface="Poppins"/>
              <a:sym typeface="Poppins"/>
            </a:endParaRPr>
          </a:p>
        </p:txBody>
      </p:sp>
      <p:pic>
        <p:nvPicPr>
          <p:cNvPr id="70" name="Google Shape;70;p15"/>
          <p:cNvPicPr preferRelativeResize="0"/>
          <p:nvPr/>
        </p:nvPicPr>
        <p:blipFill rotWithShape="1">
          <a:blip r:embed="rId3">
            <a:alphaModFix/>
          </a:blip>
          <a:srcRect b="0" l="0" r="0" t="0"/>
          <a:stretch/>
        </p:blipFill>
        <p:spPr>
          <a:xfrm>
            <a:off x="4834965" y="879603"/>
            <a:ext cx="3809524" cy="380952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69"/>
                                        </p:tgtEl>
                                        <p:attrNameLst>
                                          <p:attrName>style.visibility</p:attrName>
                                        </p:attrNameLst>
                                      </p:cBhvr>
                                      <p:to>
                                        <p:strVal val="visible"/>
                                      </p:to>
                                    </p:set>
                                    <p:anim calcmode="lin" valueType="num">
                                      <p:cBhvr additive="base">
                                        <p:cTn dur="1000"/>
                                        <p:tgtEl>
                                          <p:spTgt spid="69"/>
                                        </p:tgtEl>
                                        <p:attrNameLst>
                                          <p:attrName>ppt_w</p:attrName>
                                        </p:attrNameLst>
                                      </p:cBhvr>
                                      <p:tavLst>
                                        <p:tav fmla="" tm="0">
                                          <p:val>
                                            <p:strVal val="0"/>
                                          </p:val>
                                        </p:tav>
                                        <p:tav fmla="" tm="100000">
                                          <p:val>
                                            <p:strVal val="#ppt_w"/>
                                          </p:val>
                                        </p:tav>
                                      </p:tavLst>
                                    </p:anim>
                                    <p:anim calcmode="lin" valueType="num">
                                      <p:cBhvr additive="base">
                                        <p:cTn dur="1000"/>
                                        <p:tgtEl>
                                          <p:spTgt spid="6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435"/>
        </a:solidFill>
      </p:bgPr>
    </p:bg>
    <p:spTree>
      <p:nvGrpSpPr>
        <p:cNvPr id="74" name="Shape 74"/>
        <p:cNvGrpSpPr/>
        <p:nvPr/>
      </p:nvGrpSpPr>
      <p:grpSpPr>
        <a:xfrm>
          <a:off x="0" y="0"/>
          <a:ext cx="0" cy="0"/>
          <a:chOff x="0" y="0"/>
          <a:chExt cx="0" cy="0"/>
        </a:xfrm>
      </p:grpSpPr>
      <p:sp>
        <p:nvSpPr>
          <p:cNvPr id="75" name="Google Shape;75;p16"/>
          <p:cNvSpPr txBox="1"/>
          <p:nvPr>
            <p:ph type="title"/>
          </p:nvPr>
        </p:nvSpPr>
        <p:spPr>
          <a:xfrm>
            <a:off x="311700" y="323302"/>
            <a:ext cx="8520600" cy="949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chemeClr val="lt1"/>
                </a:solidFill>
                <a:latin typeface="Poppins"/>
                <a:ea typeface="Poppins"/>
                <a:cs typeface="Poppins"/>
                <a:sym typeface="Poppins"/>
              </a:rPr>
              <a:t>New Nigerian Tax Act Clarification for Small Company</a:t>
            </a:r>
            <a:endParaRPr b="1">
              <a:solidFill>
                <a:schemeClr val="lt1"/>
              </a:solidFill>
              <a:latin typeface="Poppins"/>
              <a:ea typeface="Poppins"/>
              <a:cs typeface="Poppins"/>
              <a:sym typeface="Poppins"/>
            </a:endParaRPr>
          </a:p>
        </p:txBody>
      </p:sp>
      <p:grpSp>
        <p:nvGrpSpPr>
          <p:cNvPr id="76" name="Google Shape;76;p16"/>
          <p:cNvGrpSpPr/>
          <p:nvPr/>
        </p:nvGrpSpPr>
        <p:grpSpPr>
          <a:xfrm>
            <a:off x="1328089" y="1505187"/>
            <a:ext cx="2958788" cy="2947988"/>
            <a:chOff x="1328089" y="1505187"/>
            <a:chExt cx="2958788" cy="2947988"/>
          </a:xfrm>
        </p:grpSpPr>
        <p:grpSp>
          <p:nvGrpSpPr>
            <p:cNvPr id="77" name="Google Shape;77;p16"/>
            <p:cNvGrpSpPr/>
            <p:nvPr/>
          </p:nvGrpSpPr>
          <p:grpSpPr>
            <a:xfrm>
              <a:off x="1335714" y="1505187"/>
              <a:ext cx="2951163" cy="2947988"/>
              <a:chOff x="976406" y="2270126"/>
              <a:chExt cx="2951163" cy="2947988"/>
            </a:xfrm>
          </p:grpSpPr>
          <p:sp>
            <p:nvSpPr>
              <p:cNvPr id="78" name="Google Shape;78;p16"/>
              <p:cNvSpPr/>
              <p:nvPr/>
            </p:nvSpPr>
            <p:spPr>
              <a:xfrm>
                <a:off x="1971769" y="2871789"/>
                <a:ext cx="1949451" cy="2336801"/>
              </a:xfrm>
              <a:custGeom>
                <a:rect b="b" l="l" r="r" t="t"/>
                <a:pathLst>
                  <a:path extrusionOk="0" h="964" w="804">
                    <a:moveTo>
                      <a:pt x="764" y="744"/>
                    </a:moveTo>
                    <a:cubicBezTo>
                      <a:pt x="764" y="843"/>
                      <a:pt x="683" y="924"/>
                      <a:pt x="584" y="924"/>
                    </a:cubicBezTo>
                    <a:cubicBezTo>
                      <a:pt x="0" y="924"/>
                      <a:pt x="0" y="924"/>
                      <a:pt x="0" y="924"/>
                    </a:cubicBezTo>
                    <a:cubicBezTo>
                      <a:pt x="0" y="964"/>
                      <a:pt x="0" y="964"/>
                      <a:pt x="0" y="964"/>
                    </a:cubicBezTo>
                    <a:cubicBezTo>
                      <a:pt x="584" y="964"/>
                      <a:pt x="584" y="964"/>
                      <a:pt x="584" y="964"/>
                    </a:cubicBezTo>
                    <a:cubicBezTo>
                      <a:pt x="705" y="964"/>
                      <a:pt x="804" y="865"/>
                      <a:pt x="804" y="744"/>
                    </a:cubicBezTo>
                    <a:cubicBezTo>
                      <a:pt x="804" y="0"/>
                      <a:pt x="804" y="0"/>
                      <a:pt x="804" y="0"/>
                    </a:cubicBezTo>
                    <a:cubicBezTo>
                      <a:pt x="764" y="0"/>
                      <a:pt x="764" y="0"/>
                      <a:pt x="764" y="0"/>
                    </a:cubicBezTo>
                    <a:lnTo>
                      <a:pt x="764" y="744"/>
                    </a:ln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79" name="Google Shape;79;p16"/>
              <p:cNvSpPr/>
              <p:nvPr/>
            </p:nvSpPr>
            <p:spPr>
              <a:xfrm>
                <a:off x="982756" y="2270126"/>
                <a:ext cx="1949451" cy="2376488"/>
              </a:xfrm>
              <a:custGeom>
                <a:rect b="b" l="l" r="r" t="t"/>
                <a:pathLst>
                  <a:path extrusionOk="0" h="980" w="804">
                    <a:moveTo>
                      <a:pt x="40" y="220"/>
                    </a:moveTo>
                    <a:cubicBezTo>
                      <a:pt x="40" y="121"/>
                      <a:pt x="121" y="40"/>
                      <a:pt x="220" y="40"/>
                    </a:cubicBezTo>
                    <a:cubicBezTo>
                      <a:pt x="804" y="40"/>
                      <a:pt x="804" y="40"/>
                      <a:pt x="804" y="40"/>
                    </a:cubicBezTo>
                    <a:cubicBezTo>
                      <a:pt x="804" y="0"/>
                      <a:pt x="804" y="0"/>
                      <a:pt x="804" y="0"/>
                    </a:cubicBezTo>
                    <a:cubicBezTo>
                      <a:pt x="220" y="0"/>
                      <a:pt x="220" y="0"/>
                      <a:pt x="220" y="0"/>
                    </a:cubicBezTo>
                    <a:cubicBezTo>
                      <a:pt x="99" y="0"/>
                      <a:pt x="0" y="99"/>
                      <a:pt x="0" y="220"/>
                    </a:cubicBezTo>
                    <a:cubicBezTo>
                      <a:pt x="0" y="980"/>
                      <a:pt x="0" y="980"/>
                      <a:pt x="0" y="980"/>
                    </a:cubicBezTo>
                    <a:cubicBezTo>
                      <a:pt x="40" y="980"/>
                      <a:pt x="40" y="980"/>
                      <a:pt x="40" y="980"/>
                    </a:cubicBezTo>
                    <a:lnTo>
                      <a:pt x="40" y="220"/>
                    </a:ln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80" name="Google Shape;80;p16"/>
              <p:cNvSpPr/>
              <p:nvPr/>
            </p:nvSpPr>
            <p:spPr>
              <a:xfrm>
                <a:off x="1460594" y="4738689"/>
                <a:ext cx="412750" cy="479425"/>
              </a:xfrm>
              <a:custGeom>
                <a:rect b="b" l="l" r="r" t="t"/>
                <a:pathLst>
                  <a:path extrusionOk="0" h="198" w="170">
                    <a:moveTo>
                      <a:pt x="170" y="111"/>
                    </a:moveTo>
                    <a:cubicBezTo>
                      <a:pt x="170" y="87"/>
                      <a:pt x="162" y="68"/>
                      <a:pt x="147" y="52"/>
                    </a:cubicBezTo>
                    <a:cubicBezTo>
                      <a:pt x="132" y="36"/>
                      <a:pt x="111" y="28"/>
                      <a:pt x="87" y="26"/>
                    </a:cubicBezTo>
                    <a:cubicBezTo>
                      <a:pt x="87" y="0"/>
                      <a:pt x="87" y="0"/>
                      <a:pt x="87" y="0"/>
                    </a:cubicBezTo>
                    <a:cubicBezTo>
                      <a:pt x="59" y="7"/>
                      <a:pt x="39" y="21"/>
                      <a:pt x="24" y="41"/>
                    </a:cubicBezTo>
                    <a:cubicBezTo>
                      <a:pt x="8" y="61"/>
                      <a:pt x="0" y="84"/>
                      <a:pt x="0" y="110"/>
                    </a:cubicBezTo>
                    <a:cubicBezTo>
                      <a:pt x="0" y="135"/>
                      <a:pt x="8" y="156"/>
                      <a:pt x="24" y="173"/>
                    </a:cubicBezTo>
                    <a:cubicBezTo>
                      <a:pt x="41" y="190"/>
                      <a:pt x="60" y="198"/>
                      <a:pt x="84" y="198"/>
                    </a:cubicBezTo>
                    <a:cubicBezTo>
                      <a:pt x="109" y="198"/>
                      <a:pt x="129" y="190"/>
                      <a:pt x="145" y="173"/>
                    </a:cubicBezTo>
                    <a:cubicBezTo>
                      <a:pt x="162" y="156"/>
                      <a:pt x="170" y="136"/>
                      <a:pt x="170" y="111"/>
                    </a:cubicBez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81" name="Google Shape;81;p16"/>
              <p:cNvSpPr/>
              <p:nvPr/>
            </p:nvSpPr>
            <p:spPr>
              <a:xfrm>
                <a:off x="976406" y="4738689"/>
                <a:ext cx="411163" cy="479425"/>
              </a:xfrm>
              <a:custGeom>
                <a:rect b="b" l="l" r="r" t="t"/>
                <a:pathLst>
                  <a:path extrusionOk="0" h="198" w="170">
                    <a:moveTo>
                      <a:pt x="146" y="173"/>
                    </a:moveTo>
                    <a:cubicBezTo>
                      <a:pt x="162" y="156"/>
                      <a:pt x="170" y="136"/>
                      <a:pt x="170" y="111"/>
                    </a:cubicBezTo>
                    <a:cubicBezTo>
                      <a:pt x="170" y="87"/>
                      <a:pt x="162" y="68"/>
                      <a:pt x="147" y="52"/>
                    </a:cubicBezTo>
                    <a:cubicBezTo>
                      <a:pt x="132" y="36"/>
                      <a:pt x="111" y="28"/>
                      <a:pt x="87" y="26"/>
                    </a:cubicBezTo>
                    <a:cubicBezTo>
                      <a:pt x="87" y="0"/>
                      <a:pt x="87" y="0"/>
                      <a:pt x="87" y="0"/>
                    </a:cubicBezTo>
                    <a:cubicBezTo>
                      <a:pt x="63" y="7"/>
                      <a:pt x="40" y="21"/>
                      <a:pt x="24" y="41"/>
                    </a:cubicBezTo>
                    <a:cubicBezTo>
                      <a:pt x="8" y="61"/>
                      <a:pt x="0" y="84"/>
                      <a:pt x="0" y="110"/>
                    </a:cubicBezTo>
                    <a:cubicBezTo>
                      <a:pt x="0" y="135"/>
                      <a:pt x="9" y="156"/>
                      <a:pt x="25" y="173"/>
                    </a:cubicBezTo>
                    <a:cubicBezTo>
                      <a:pt x="41" y="190"/>
                      <a:pt x="61" y="198"/>
                      <a:pt x="84" y="198"/>
                    </a:cubicBezTo>
                    <a:cubicBezTo>
                      <a:pt x="109" y="198"/>
                      <a:pt x="129" y="190"/>
                      <a:pt x="146" y="173"/>
                    </a:cubicBez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82" name="Google Shape;82;p16"/>
              <p:cNvSpPr/>
              <p:nvPr/>
            </p:nvSpPr>
            <p:spPr>
              <a:xfrm>
                <a:off x="3030631" y="2298701"/>
                <a:ext cx="896938" cy="481013"/>
              </a:xfrm>
              <a:custGeom>
                <a:rect b="b" l="l" r="r" t="t"/>
                <a:pathLst>
                  <a:path extrusionOk="0" h="198" w="370">
                    <a:moveTo>
                      <a:pt x="146" y="157"/>
                    </a:moveTo>
                    <a:cubicBezTo>
                      <a:pt x="131" y="177"/>
                      <a:pt x="111" y="191"/>
                      <a:pt x="83" y="198"/>
                    </a:cubicBezTo>
                    <a:cubicBezTo>
                      <a:pt x="83" y="172"/>
                      <a:pt x="83" y="172"/>
                      <a:pt x="83" y="172"/>
                    </a:cubicBezTo>
                    <a:cubicBezTo>
                      <a:pt x="59" y="170"/>
                      <a:pt x="39" y="162"/>
                      <a:pt x="23" y="146"/>
                    </a:cubicBezTo>
                    <a:cubicBezTo>
                      <a:pt x="8" y="130"/>
                      <a:pt x="0" y="111"/>
                      <a:pt x="0" y="87"/>
                    </a:cubicBezTo>
                    <a:cubicBezTo>
                      <a:pt x="0" y="62"/>
                      <a:pt x="8" y="42"/>
                      <a:pt x="25" y="25"/>
                    </a:cubicBezTo>
                    <a:cubicBezTo>
                      <a:pt x="41" y="8"/>
                      <a:pt x="61" y="0"/>
                      <a:pt x="86" y="0"/>
                    </a:cubicBezTo>
                    <a:cubicBezTo>
                      <a:pt x="110" y="0"/>
                      <a:pt x="129" y="8"/>
                      <a:pt x="146" y="25"/>
                    </a:cubicBezTo>
                    <a:cubicBezTo>
                      <a:pt x="162" y="42"/>
                      <a:pt x="170" y="63"/>
                      <a:pt x="170" y="88"/>
                    </a:cubicBezTo>
                    <a:cubicBezTo>
                      <a:pt x="170" y="114"/>
                      <a:pt x="162" y="137"/>
                      <a:pt x="146" y="157"/>
                    </a:cubicBezTo>
                    <a:close/>
                    <a:moveTo>
                      <a:pt x="346" y="157"/>
                    </a:moveTo>
                    <a:cubicBezTo>
                      <a:pt x="330" y="177"/>
                      <a:pt x="307" y="191"/>
                      <a:pt x="283" y="198"/>
                    </a:cubicBezTo>
                    <a:cubicBezTo>
                      <a:pt x="283" y="172"/>
                      <a:pt x="283" y="172"/>
                      <a:pt x="283" y="172"/>
                    </a:cubicBezTo>
                    <a:cubicBezTo>
                      <a:pt x="259" y="170"/>
                      <a:pt x="238" y="162"/>
                      <a:pt x="223" y="146"/>
                    </a:cubicBezTo>
                    <a:cubicBezTo>
                      <a:pt x="208" y="130"/>
                      <a:pt x="200" y="111"/>
                      <a:pt x="200" y="87"/>
                    </a:cubicBezTo>
                    <a:cubicBezTo>
                      <a:pt x="200" y="62"/>
                      <a:pt x="208" y="42"/>
                      <a:pt x="224" y="25"/>
                    </a:cubicBezTo>
                    <a:cubicBezTo>
                      <a:pt x="241" y="8"/>
                      <a:pt x="261" y="0"/>
                      <a:pt x="286" y="0"/>
                    </a:cubicBezTo>
                    <a:cubicBezTo>
                      <a:pt x="309" y="0"/>
                      <a:pt x="329" y="8"/>
                      <a:pt x="345" y="25"/>
                    </a:cubicBezTo>
                    <a:cubicBezTo>
                      <a:pt x="361" y="42"/>
                      <a:pt x="370" y="63"/>
                      <a:pt x="370" y="88"/>
                    </a:cubicBezTo>
                    <a:cubicBezTo>
                      <a:pt x="370" y="114"/>
                      <a:pt x="362" y="137"/>
                      <a:pt x="346" y="157"/>
                    </a:cubicBez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83" name="Google Shape;83;p16"/>
              <p:cNvSpPr/>
              <p:nvPr/>
            </p:nvSpPr>
            <p:spPr>
              <a:xfrm>
                <a:off x="3516406" y="2298701"/>
                <a:ext cx="411163" cy="481013"/>
              </a:xfrm>
              <a:custGeom>
                <a:rect b="b" l="l" r="r" t="t"/>
                <a:pathLst>
                  <a:path extrusionOk="0" h="198" w="170">
                    <a:moveTo>
                      <a:pt x="86" y="0"/>
                    </a:moveTo>
                    <a:cubicBezTo>
                      <a:pt x="61" y="0"/>
                      <a:pt x="41" y="8"/>
                      <a:pt x="24" y="25"/>
                    </a:cubicBezTo>
                    <a:cubicBezTo>
                      <a:pt x="8" y="42"/>
                      <a:pt x="0" y="62"/>
                      <a:pt x="0" y="87"/>
                    </a:cubicBezTo>
                    <a:cubicBezTo>
                      <a:pt x="0" y="111"/>
                      <a:pt x="8" y="130"/>
                      <a:pt x="23" y="146"/>
                    </a:cubicBezTo>
                    <a:cubicBezTo>
                      <a:pt x="38" y="162"/>
                      <a:pt x="59" y="170"/>
                      <a:pt x="83" y="172"/>
                    </a:cubicBezTo>
                    <a:cubicBezTo>
                      <a:pt x="83" y="198"/>
                      <a:pt x="83" y="198"/>
                      <a:pt x="83" y="198"/>
                    </a:cubicBezTo>
                    <a:cubicBezTo>
                      <a:pt x="107" y="191"/>
                      <a:pt x="130" y="177"/>
                      <a:pt x="146" y="157"/>
                    </a:cubicBezTo>
                    <a:cubicBezTo>
                      <a:pt x="162" y="137"/>
                      <a:pt x="170" y="114"/>
                      <a:pt x="170" y="88"/>
                    </a:cubicBezTo>
                    <a:cubicBezTo>
                      <a:pt x="170" y="63"/>
                      <a:pt x="162" y="42"/>
                      <a:pt x="145" y="25"/>
                    </a:cubicBezTo>
                    <a:cubicBezTo>
                      <a:pt x="129" y="8"/>
                      <a:pt x="109" y="0"/>
                      <a:pt x="86" y="0"/>
                    </a:cubicBez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84" name="Google Shape;84;p16"/>
              <p:cNvSpPr/>
              <p:nvPr/>
            </p:nvSpPr>
            <p:spPr>
              <a:xfrm>
                <a:off x="3030631" y="2298701"/>
                <a:ext cx="412750" cy="481013"/>
              </a:xfrm>
              <a:custGeom>
                <a:rect b="b" l="l" r="r" t="t"/>
                <a:pathLst>
                  <a:path extrusionOk="0" h="198" w="170">
                    <a:moveTo>
                      <a:pt x="146" y="25"/>
                    </a:moveTo>
                    <a:cubicBezTo>
                      <a:pt x="129" y="8"/>
                      <a:pt x="110" y="0"/>
                      <a:pt x="86" y="0"/>
                    </a:cubicBezTo>
                    <a:cubicBezTo>
                      <a:pt x="61" y="0"/>
                      <a:pt x="41" y="8"/>
                      <a:pt x="25" y="25"/>
                    </a:cubicBezTo>
                    <a:cubicBezTo>
                      <a:pt x="8" y="42"/>
                      <a:pt x="0" y="62"/>
                      <a:pt x="0" y="87"/>
                    </a:cubicBezTo>
                    <a:cubicBezTo>
                      <a:pt x="0" y="111"/>
                      <a:pt x="8" y="130"/>
                      <a:pt x="23" y="146"/>
                    </a:cubicBezTo>
                    <a:cubicBezTo>
                      <a:pt x="39" y="162"/>
                      <a:pt x="59" y="170"/>
                      <a:pt x="83" y="172"/>
                    </a:cubicBezTo>
                    <a:cubicBezTo>
                      <a:pt x="83" y="198"/>
                      <a:pt x="83" y="198"/>
                      <a:pt x="83" y="198"/>
                    </a:cubicBezTo>
                    <a:cubicBezTo>
                      <a:pt x="111" y="191"/>
                      <a:pt x="131" y="177"/>
                      <a:pt x="146" y="157"/>
                    </a:cubicBezTo>
                    <a:cubicBezTo>
                      <a:pt x="162" y="137"/>
                      <a:pt x="170" y="114"/>
                      <a:pt x="170" y="88"/>
                    </a:cubicBezTo>
                    <a:cubicBezTo>
                      <a:pt x="170" y="63"/>
                      <a:pt x="162" y="42"/>
                      <a:pt x="146" y="25"/>
                    </a:cubicBez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grpSp>
        <p:sp>
          <p:nvSpPr>
            <p:cNvPr id="85" name="Google Shape;85;p16"/>
            <p:cNvSpPr txBox="1"/>
            <p:nvPr/>
          </p:nvSpPr>
          <p:spPr>
            <a:xfrm>
              <a:off x="1328089" y="2934155"/>
              <a:ext cx="2809500" cy="1186800"/>
            </a:xfrm>
            <a:prstGeom prst="rect">
              <a:avLst/>
            </a:prstGeom>
            <a:noFill/>
            <a:ln>
              <a:noFill/>
            </a:ln>
          </p:spPr>
          <p:txBody>
            <a:bodyPr anchorCtr="0" anchor="t" bIns="45700" lIns="91425" spcFirstLastPara="1" rIns="91425" wrap="square" tIns="45700">
              <a:noAutofit/>
            </a:bodyPr>
            <a:lstStyle/>
            <a:p>
              <a:pPr indent="0" lvl="0" marL="0" marR="0" rtl="0" algn="ctr">
                <a:lnSpc>
                  <a:spcPct val="153750"/>
                </a:lnSpc>
                <a:spcBef>
                  <a:spcPts val="0"/>
                </a:spcBef>
                <a:spcAft>
                  <a:spcPts val="0"/>
                </a:spcAft>
                <a:buClr>
                  <a:srgbClr val="1F1F1F"/>
                </a:buClr>
                <a:buSzPts val="1600"/>
                <a:buFont typeface="Arial"/>
                <a:buNone/>
              </a:pPr>
              <a:r>
                <a:rPr lang="en" sz="1600">
                  <a:solidFill>
                    <a:schemeClr val="lt1"/>
                  </a:solidFill>
                  <a:latin typeface="Lato Light"/>
                  <a:ea typeface="Lato Light"/>
                  <a:cs typeface="Lato Light"/>
                  <a:sym typeface="Lato Light"/>
                </a:rPr>
                <a:t>NTA - Small Company.</a:t>
              </a:r>
              <a:endParaRPr sz="1600">
                <a:solidFill>
                  <a:schemeClr val="lt1"/>
                </a:solidFill>
                <a:latin typeface="Lato Light"/>
                <a:ea typeface="Lato Light"/>
                <a:cs typeface="Lato Light"/>
                <a:sym typeface="Lato Light"/>
              </a:endParaRPr>
            </a:p>
            <a:p>
              <a:pPr indent="0" lvl="0" marL="0" marR="0" rtl="0" algn="ctr">
                <a:lnSpc>
                  <a:spcPct val="153750"/>
                </a:lnSpc>
                <a:spcBef>
                  <a:spcPts val="0"/>
                </a:spcBef>
                <a:spcAft>
                  <a:spcPts val="0"/>
                </a:spcAft>
                <a:buClr>
                  <a:srgbClr val="1F1F1F"/>
                </a:buClr>
                <a:buSzPts val="1600"/>
                <a:buFont typeface="Arial"/>
                <a:buNone/>
              </a:pPr>
              <a:r>
                <a:rPr lang="en" sz="1600">
                  <a:solidFill>
                    <a:schemeClr val="lt1"/>
                  </a:solidFill>
                  <a:latin typeface="Poppins Light"/>
                  <a:ea typeface="Poppins Light"/>
                  <a:cs typeface="Poppins Light"/>
                  <a:sym typeface="Poppins Light"/>
                </a:rPr>
                <a:t>₦50m</a:t>
              </a:r>
              <a:r>
                <a:rPr lang="en" sz="1600">
                  <a:solidFill>
                    <a:schemeClr val="lt1"/>
                  </a:solidFill>
                  <a:latin typeface="Lato Light"/>
                  <a:ea typeface="Lato Light"/>
                  <a:cs typeface="Lato Light"/>
                  <a:sym typeface="Lato Light"/>
                </a:rPr>
                <a:t> + 250m Asset</a:t>
              </a:r>
              <a:endParaRPr sz="1600">
                <a:solidFill>
                  <a:schemeClr val="lt1"/>
                </a:solidFill>
                <a:latin typeface="Lato Light"/>
                <a:ea typeface="Lato Light"/>
                <a:cs typeface="Lato Light"/>
                <a:sym typeface="Lato Light"/>
              </a:endParaRPr>
            </a:p>
            <a:p>
              <a:pPr indent="0" lvl="0" marL="0" marR="0" rtl="0" algn="ctr">
                <a:lnSpc>
                  <a:spcPct val="153750"/>
                </a:lnSpc>
                <a:spcBef>
                  <a:spcPts val="0"/>
                </a:spcBef>
                <a:spcAft>
                  <a:spcPts val="0"/>
                </a:spcAft>
                <a:buClr>
                  <a:srgbClr val="1F1F1F"/>
                </a:buClr>
                <a:buSzPts val="1600"/>
                <a:buFont typeface="Arial"/>
                <a:buNone/>
              </a:pPr>
              <a:r>
                <a:rPr lang="en" sz="1600">
                  <a:solidFill>
                    <a:schemeClr val="lt1"/>
                  </a:solidFill>
                  <a:latin typeface="Lato Light"/>
                  <a:ea typeface="Lato Light"/>
                  <a:cs typeface="Lato Light"/>
                  <a:sym typeface="Lato Light"/>
                </a:rPr>
                <a:t>CIT</a:t>
              </a:r>
              <a:endParaRPr sz="1600">
                <a:solidFill>
                  <a:schemeClr val="lt1"/>
                </a:solidFill>
                <a:latin typeface="Lato Light"/>
                <a:ea typeface="Lato Light"/>
                <a:cs typeface="Lato Light"/>
                <a:sym typeface="Lato Light"/>
              </a:endParaRPr>
            </a:p>
          </p:txBody>
        </p:sp>
        <p:grpSp>
          <p:nvGrpSpPr>
            <p:cNvPr id="86" name="Google Shape;86;p16"/>
            <p:cNvGrpSpPr/>
            <p:nvPr/>
          </p:nvGrpSpPr>
          <p:grpSpPr>
            <a:xfrm>
              <a:off x="2502528" y="1935018"/>
              <a:ext cx="874634" cy="789088"/>
              <a:chOff x="4487863" y="3757613"/>
              <a:chExt cx="1155700" cy="1036637"/>
            </a:xfrm>
          </p:grpSpPr>
          <p:sp>
            <p:nvSpPr>
              <p:cNvPr id="87" name="Google Shape;87;p16"/>
              <p:cNvSpPr/>
              <p:nvPr/>
            </p:nvSpPr>
            <p:spPr>
              <a:xfrm>
                <a:off x="5310188" y="4411663"/>
                <a:ext cx="190500" cy="304800"/>
              </a:xfrm>
              <a:custGeom>
                <a:rect b="b" l="l" r="r" t="t"/>
                <a:pathLst>
                  <a:path extrusionOk="0" h="167" w="105">
                    <a:moveTo>
                      <a:pt x="87" y="76"/>
                    </a:moveTo>
                    <a:cubicBezTo>
                      <a:pt x="83" y="74"/>
                      <a:pt x="74" y="71"/>
                      <a:pt x="61" y="68"/>
                    </a:cubicBezTo>
                    <a:cubicBezTo>
                      <a:pt x="61" y="33"/>
                      <a:pt x="61" y="33"/>
                      <a:pt x="61" y="33"/>
                    </a:cubicBezTo>
                    <a:cubicBezTo>
                      <a:pt x="70" y="34"/>
                      <a:pt x="76" y="39"/>
                      <a:pt x="80" y="49"/>
                    </a:cubicBezTo>
                    <a:cubicBezTo>
                      <a:pt x="100" y="45"/>
                      <a:pt x="100" y="45"/>
                      <a:pt x="100" y="45"/>
                    </a:cubicBezTo>
                    <a:cubicBezTo>
                      <a:pt x="95" y="27"/>
                      <a:pt x="82" y="17"/>
                      <a:pt x="61" y="15"/>
                    </a:cubicBezTo>
                    <a:cubicBezTo>
                      <a:pt x="61" y="0"/>
                      <a:pt x="61" y="0"/>
                      <a:pt x="61" y="0"/>
                    </a:cubicBezTo>
                    <a:cubicBezTo>
                      <a:pt x="48" y="0"/>
                      <a:pt x="48" y="0"/>
                      <a:pt x="48" y="0"/>
                    </a:cubicBezTo>
                    <a:cubicBezTo>
                      <a:pt x="48" y="15"/>
                      <a:pt x="48" y="15"/>
                      <a:pt x="48" y="15"/>
                    </a:cubicBezTo>
                    <a:cubicBezTo>
                      <a:pt x="19" y="18"/>
                      <a:pt x="5" y="31"/>
                      <a:pt x="5" y="53"/>
                    </a:cubicBezTo>
                    <a:cubicBezTo>
                      <a:pt x="5" y="62"/>
                      <a:pt x="8" y="69"/>
                      <a:pt x="13" y="75"/>
                    </a:cubicBezTo>
                    <a:cubicBezTo>
                      <a:pt x="19" y="82"/>
                      <a:pt x="30" y="87"/>
                      <a:pt x="48" y="91"/>
                    </a:cubicBezTo>
                    <a:cubicBezTo>
                      <a:pt x="48" y="130"/>
                      <a:pt x="48" y="130"/>
                      <a:pt x="48" y="130"/>
                    </a:cubicBezTo>
                    <a:cubicBezTo>
                      <a:pt x="34" y="129"/>
                      <a:pt x="26" y="121"/>
                      <a:pt x="22" y="107"/>
                    </a:cubicBezTo>
                    <a:cubicBezTo>
                      <a:pt x="0" y="112"/>
                      <a:pt x="0" y="112"/>
                      <a:pt x="0" y="112"/>
                    </a:cubicBezTo>
                    <a:cubicBezTo>
                      <a:pt x="7" y="134"/>
                      <a:pt x="23" y="146"/>
                      <a:pt x="48" y="148"/>
                    </a:cubicBezTo>
                    <a:cubicBezTo>
                      <a:pt x="48" y="167"/>
                      <a:pt x="48" y="167"/>
                      <a:pt x="48" y="167"/>
                    </a:cubicBezTo>
                    <a:cubicBezTo>
                      <a:pt x="61" y="167"/>
                      <a:pt x="61" y="167"/>
                      <a:pt x="61" y="167"/>
                    </a:cubicBezTo>
                    <a:cubicBezTo>
                      <a:pt x="61" y="148"/>
                      <a:pt x="61" y="148"/>
                      <a:pt x="61" y="148"/>
                    </a:cubicBezTo>
                    <a:cubicBezTo>
                      <a:pt x="75" y="147"/>
                      <a:pt x="86" y="143"/>
                      <a:pt x="94" y="135"/>
                    </a:cubicBezTo>
                    <a:cubicBezTo>
                      <a:pt x="101" y="128"/>
                      <a:pt x="105" y="119"/>
                      <a:pt x="105" y="108"/>
                    </a:cubicBezTo>
                    <a:cubicBezTo>
                      <a:pt x="105" y="100"/>
                      <a:pt x="103" y="93"/>
                      <a:pt x="99" y="88"/>
                    </a:cubicBezTo>
                    <a:cubicBezTo>
                      <a:pt x="96" y="82"/>
                      <a:pt x="92" y="78"/>
                      <a:pt x="87" y="76"/>
                    </a:cubicBezTo>
                    <a:close/>
                    <a:moveTo>
                      <a:pt x="48" y="66"/>
                    </a:moveTo>
                    <a:cubicBezTo>
                      <a:pt x="34" y="64"/>
                      <a:pt x="27" y="59"/>
                      <a:pt x="27" y="50"/>
                    </a:cubicBezTo>
                    <a:cubicBezTo>
                      <a:pt x="27" y="44"/>
                      <a:pt x="29" y="40"/>
                      <a:pt x="33" y="37"/>
                    </a:cubicBezTo>
                    <a:cubicBezTo>
                      <a:pt x="37" y="34"/>
                      <a:pt x="42" y="33"/>
                      <a:pt x="48" y="33"/>
                    </a:cubicBezTo>
                    <a:lnTo>
                      <a:pt x="48" y="66"/>
                    </a:lnTo>
                    <a:close/>
                    <a:moveTo>
                      <a:pt x="77" y="125"/>
                    </a:moveTo>
                    <a:cubicBezTo>
                      <a:pt x="72" y="128"/>
                      <a:pt x="67" y="130"/>
                      <a:pt x="61" y="130"/>
                    </a:cubicBezTo>
                    <a:cubicBezTo>
                      <a:pt x="61" y="92"/>
                      <a:pt x="61" y="92"/>
                      <a:pt x="61" y="92"/>
                    </a:cubicBezTo>
                    <a:cubicBezTo>
                      <a:pt x="76" y="95"/>
                      <a:pt x="83" y="101"/>
                      <a:pt x="83" y="111"/>
                    </a:cubicBezTo>
                    <a:cubicBezTo>
                      <a:pt x="83" y="116"/>
                      <a:pt x="81" y="121"/>
                      <a:pt x="77" y="125"/>
                    </a:cubicBez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88" name="Google Shape;88;p16"/>
              <p:cNvSpPr/>
              <p:nvPr/>
            </p:nvSpPr>
            <p:spPr>
              <a:xfrm>
                <a:off x="4487863" y="3757613"/>
                <a:ext cx="768350" cy="1011238"/>
              </a:xfrm>
              <a:custGeom>
                <a:rect b="b" l="l" r="r" t="t"/>
                <a:pathLst>
                  <a:path extrusionOk="0" h="556" w="422">
                    <a:moveTo>
                      <a:pt x="0" y="528"/>
                    </a:moveTo>
                    <a:cubicBezTo>
                      <a:pt x="0" y="544"/>
                      <a:pt x="13" y="556"/>
                      <a:pt x="29" y="556"/>
                    </a:cubicBezTo>
                    <a:cubicBezTo>
                      <a:pt x="289" y="556"/>
                      <a:pt x="289" y="556"/>
                      <a:pt x="289" y="556"/>
                    </a:cubicBezTo>
                    <a:cubicBezTo>
                      <a:pt x="305" y="556"/>
                      <a:pt x="317" y="544"/>
                      <a:pt x="317" y="528"/>
                    </a:cubicBezTo>
                    <a:cubicBezTo>
                      <a:pt x="317" y="372"/>
                      <a:pt x="317" y="372"/>
                      <a:pt x="317" y="372"/>
                    </a:cubicBezTo>
                    <a:cubicBezTo>
                      <a:pt x="348" y="367"/>
                      <a:pt x="376" y="362"/>
                      <a:pt x="393" y="359"/>
                    </a:cubicBezTo>
                    <a:cubicBezTo>
                      <a:pt x="411" y="355"/>
                      <a:pt x="422" y="353"/>
                      <a:pt x="421" y="342"/>
                    </a:cubicBezTo>
                    <a:cubicBezTo>
                      <a:pt x="417" y="264"/>
                      <a:pt x="362" y="210"/>
                      <a:pt x="317" y="178"/>
                    </a:cubicBezTo>
                    <a:cubicBezTo>
                      <a:pt x="317" y="28"/>
                      <a:pt x="317" y="28"/>
                      <a:pt x="317" y="28"/>
                    </a:cubicBezTo>
                    <a:cubicBezTo>
                      <a:pt x="317" y="12"/>
                      <a:pt x="305" y="0"/>
                      <a:pt x="289" y="0"/>
                    </a:cubicBezTo>
                    <a:cubicBezTo>
                      <a:pt x="29" y="0"/>
                      <a:pt x="29" y="0"/>
                      <a:pt x="29" y="0"/>
                    </a:cubicBezTo>
                    <a:cubicBezTo>
                      <a:pt x="13" y="0"/>
                      <a:pt x="0" y="12"/>
                      <a:pt x="0" y="28"/>
                    </a:cubicBezTo>
                    <a:lnTo>
                      <a:pt x="0" y="528"/>
                    </a:lnTo>
                    <a:close/>
                    <a:moveTo>
                      <a:pt x="399" y="335"/>
                    </a:moveTo>
                    <a:cubicBezTo>
                      <a:pt x="372" y="342"/>
                      <a:pt x="276" y="357"/>
                      <a:pt x="224" y="363"/>
                    </a:cubicBezTo>
                    <a:cubicBezTo>
                      <a:pt x="249" y="341"/>
                      <a:pt x="263" y="319"/>
                      <a:pt x="264" y="318"/>
                    </a:cubicBezTo>
                    <a:cubicBezTo>
                      <a:pt x="266" y="315"/>
                      <a:pt x="266" y="311"/>
                      <a:pt x="265" y="308"/>
                    </a:cubicBezTo>
                    <a:cubicBezTo>
                      <a:pt x="263" y="303"/>
                      <a:pt x="247" y="275"/>
                      <a:pt x="173" y="275"/>
                    </a:cubicBezTo>
                    <a:cubicBezTo>
                      <a:pt x="148" y="275"/>
                      <a:pt x="117" y="278"/>
                      <a:pt x="79" y="286"/>
                    </a:cubicBezTo>
                    <a:cubicBezTo>
                      <a:pt x="116" y="258"/>
                      <a:pt x="187" y="219"/>
                      <a:pt x="279" y="235"/>
                    </a:cubicBezTo>
                    <a:cubicBezTo>
                      <a:pt x="286" y="236"/>
                      <a:pt x="292" y="234"/>
                      <a:pt x="295" y="229"/>
                    </a:cubicBezTo>
                    <a:cubicBezTo>
                      <a:pt x="297" y="225"/>
                      <a:pt x="303" y="217"/>
                      <a:pt x="284" y="182"/>
                    </a:cubicBezTo>
                    <a:cubicBezTo>
                      <a:pt x="325" y="208"/>
                      <a:pt x="390" y="260"/>
                      <a:pt x="399" y="335"/>
                    </a:cubicBezTo>
                    <a:close/>
                    <a:moveTo>
                      <a:pt x="22" y="28"/>
                    </a:moveTo>
                    <a:cubicBezTo>
                      <a:pt x="22" y="25"/>
                      <a:pt x="25" y="22"/>
                      <a:pt x="29" y="22"/>
                    </a:cubicBezTo>
                    <a:cubicBezTo>
                      <a:pt x="289" y="22"/>
                      <a:pt x="289" y="22"/>
                      <a:pt x="289" y="22"/>
                    </a:cubicBezTo>
                    <a:cubicBezTo>
                      <a:pt x="292" y="22"/>
                      <a:pt x="295" y="25"/>
                      <a:pt x="295" y="28"/>
                    </a:cubicBezTo>
                    <a:cubicBezTo>
                      <a:pt x="295" y="63"/>
                      <a:pt x="295" y="63"/>
                      <a:pt x="295" y="63"/>
                    </a:cubicBezTo>
                    <a:cubicBezTo>
                      <a:pt x="22" y="63"/>
                      <a:pt x="22" y="63"/>
                      <a:pt x="22" y="63"/>
                    </a:cubicBezTo>
                    <a:lnTo>
                      <a:pt x="22" y="28"/>
                    </a:lnTo>
                    <a:close/>
                    <a:moveTo>
                      <a:pt x="22" y="85"/>
                    </a:moveTo>
                    <a:cubicBezTo>
                      <a:pt x="295" y="85"/>
                      <a:pt x="295" y="85"/>
                      <a:pt x="295" y="85"/>
                    </a:cubicBezTo>
                    <a:cubicBezTo>
                      <a:pt x="295" y="163"/>
                      <a:pt x="295" y="163"/>
                      <a:pt x="295" y="163"/>
                    </a:cubicBezTo>
                    <a:cubicBezTo>
                      <a:pt x="275" y="151"/>
                      <a:pt x="259" y="144"/>
                      <a:pt x="258" y="143"/>
                    </a:cubicBezTo>
                    <a:cubicBezTo>
                      <a:pt x="253" y="141"/>
                      <a:pt x="248" y="142"/>
                      <a:pt x="245" y="146"/>
                    </a:cubicBezTo>
                    <a:cubicBezTo>
                      <a:pt x="242" y="150"/>
                      <a:pt x="241" y="155"/>
                      <a:pt x="244" y="159"/>
                    </a:cubicBezTo>
                    <a:cubicBezTo>
                      <a:pt x="256" y="177"/>
                      <a:pt x="269" y="200"/>
                      <a:pt x="274" y="212"/>
                    </a:cubicBezTo>
                    <a:cubicBezTo>
                      <a:pt x="126" y="192"/>
                      <a:pt x="35" y="295"/>
                      <a:pt x="31" y="299"/>
                    </a:cubicBezTo>
                    <a:cubicBezTo>
                      <a:pt x="28" y="303"/>
                      <a:pt x="28" y="308"/>
                      <a:pt x="30" y="312"/>
                    </a:cubicBezTo>
                    <a:cubicBezTo>
                      <a:pt x="33" y="316"/>
                      <a:pt x="38" y="318"/>
                      <a:pt x="42" y="317"/>
                    </a:cubicBezTo>
                    <a:cubicBezTo>
                      <a:pt x="184" y="280"/>
                      <a:pt x="229" y="303"/>
                      <a:pt x="241" y="313"/>
                    </a:cubicBezTo>
                    <a:cubicBezTo>
                      <a:pt x="233" y="324"/>
                      <a:pt x="213" y="348"/>
                      <a:pt x="184" y="365"/>
                    </a:cubicBezTo>
                    <a:cubicBezTo>
                      <a:pt x="177" y="368"/>
                      <a:pt x="176" y="375"/>
                      <a:pt x="178" y="379"/>
                    </a:cubicBezTo>
                    <a:cubicBezTo>
                      <a:pt x="180" y="384"/>
                      <a:pt x="181" y="387"/>
                      <a:pt x="195" y="387"/>
                    </a:cubicBezTo>
                    <a:cubicBezTo>
                      <a:pt x="207" y="387"/>
                      <a:pt x="230" y="385"/>
                      <a:pt x="272" y="379"/>
                    </a:cubicBezTo>
                    <a:cubicBezTo>
                      <a:pt x="279" y="378"/>
                      <a:pt x="287" y="377"/>
                      <a:pt x="295" y="375"/>
                    </a:cubicBezTo>
                    <a:cubicBezTo>
                      <a:pt x="295" y="471"/>
                      <a:pt x="295" y="471"/>
                      <a:pt x="295" y="471"/>
                    </a:cubicBezTo>
                    <a:cubicBezTo>
                      <a:pt x="22" y="471"/>
                      <a:pt x="22" y="471"/>
                      <a:pt x="22" y="471"/>
                    </a:cubicBezTo>
                    <a:lnTo>
                      <a:pt x="22" y="85"/>
                    </a:lnTo>
                    <a:close/>
                    <a:moveTo>
                      <a:pt x="22" y="493"/>
                    </a:moveTo>
                    <a:cubicBezTo>
                      <a:pt x="295" y="493"/>
                      <a:pt x="295" y="493"/>
                      <a:pt x="295" y="493"/>
                    </a:cubicBezTo>
                    <a:cubicBezTo>
                      <a:pt x="295" y="528"/>
                      <a:pt x="295" y="528"/>
                      <a:pt x="295" y="528"/>
                    </a:cubicBezTo>
                    <a:cubicBezTo>
                      <a:pt x="295" y="531"/>
                      <a:pt x="292" y="534"/>
                      <a:pt x="289" y="534"/>
                    </a:cubicBezTo>
                    <a:cubicBezTo>
                      <a:pt x="29" y="534"/>
                      <a:pt x="29" y="534"/>
                      <a:pt x="29" y="534"/>
                    </a:cubicBezTo>
                    <a:cubicBezTo>
                      <a:pt x="25" y="534"/>
                      <a:pt x="22" y="531"/>
                      <a:pt x="22" y="528"/>
                    </a:cubicBezTo>
                    <a:lnTo>
                      <a:pt x="22" y="493"/>
                    </a:ln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89" name="Google Shape;89;p16"/>
              <p:cNvSpPr/>
              <p:nvPr/>
            </p:nvSpPr>
            <p:spPr>
              <a:xfrm>
                <a:off x="5168900" y="4319588"/>
                <a:ext cx="474663" cy="474662"/>
              </a:xfrm>
              <a:custGeom>
                <a:rect b="b" l="l" r="r" t="t"/>
                <a:pathLst>
                  <a:path extrusionOk="0" h="261" w="261">
                    <a:moveTo>
                      <a:pt x="247" y="156"/>
                    </a:moveTo>
                    <a:cubicBezTo>
                      <a:pt x="261" y="91"/>
                      <a:pt x="220" y="28"/>
                      <a:pt x="156" y="14"/>
                    </a:cubicBezTo>
                    <a:cubicBezTo>
                      <a:pt x="91" y="0"/>
                      <a:pt x="27" y="41"/>
                      <a:pt x="14" y="106"/>
                    </a:cubicBezTo>
                    <a:cubicBezTo>
                      <a:pt x="0" y="170"/>
                      <a:pt x="41" y="234"/>
                      <a:pt x="106" y="248"/>
                    </a:cubicBezTo>
                    <a:cubicBezTo>
                      <a:pt x="170" y="261"/>
                      <a:pt x="234" y="220"/>
                      <a:pt x="247" y="156"/>
                    </a:cubicBezTo>
                    <a:close/>
                    <a:moveTo>
                      <a:pt x="35" y="110"/>
                    </a:moveTo>
                    <a:cubicBezTo>
                      <a:pt x="46" y="58"/>
                      <a:pt x="98" y="24"/>
                      <a:pt x="151" y="35"/>
                    </a:cubicBezTo>
                    <a:cubicBezTo>
                      <a:pt x="204" y="47"/>
                      <a:pt x="237" y="99"/>
                      <a:pt x="226" y="151"/>
                    </a:cubicBezTo>
                    <a:cubicBezTo>
                      <a:pt x="215" y="204"/>
                      <a:pt x="163" y="238"/>
                      <a:pt x="110" y="226"/>
                    </a:cubicBezTo>
                    <a:cubicBezTo>
                      <a:pt x="57" y="215"/>
                      <a:pt x="24" y="163"/>
                      <a:pt x="35" y="110"/>
                    </a:cubicBezTo>
                    <a:close/>
                  </a:path>
                </a:pathLst>
              </a:custGeom>
              <a:solidFill>
                <a:srgbClr val="F8D3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grpSp>
      </p:grpSp>
      <p:grpSp>
        <p:nvGrpSpPr>
          <p:cNvPr id="90" name="Google Shape;90;p16"/>
          <p:cNvGrpSpPr/>
          <p:nvPr/>
        </p:nvGrpSpPr>
        <p:grpSpPr>
          <a:xfrm>
            <a:off x="4864727" y="1484501"/>
            <a:ext cx="2951163" cy="2947988"/>
            <a:chOff x="4864727" y="1484501"/>
            <a:chExt cx="2951163" cy="2947988"/>
          </a:xfrm>
        </p:grpSpPr>
        <p:grpSp>
          <p:nvGrpSpPr>
            <p:cNvPr id="91" name="Google Shape;91;p16"/>
            <p:cNvGrpSpPr/>
            <p:nvPr/>
          </p:nvGrpSpPr>
          <p:grpSpPr>
            <a:xfrm>
              <a:off x="4864727" y="1484501"/>
              <a:ext cx="2951163" cy="2947988"/>
              <a:chOff x="976406" y="2270126"/>
              <a:chExt cx="2951163" cy="2947988"/>
            </a:xfrm>
          </p:grpSpPr>
          <p:sp>
            <p:nvSpPr>
              <p:cNvPr id="92" name="Google Shape;92;p16"/>
              <p:cNvSpPr/>
              <p:nvPr/>
            </p:nvSpPr>
            <p:spPr>
              <a:xfrm>
                <a:off x="1971769" y="2871789"/>
                <a:ext cx="1949451" cy="2336801"/>
              </a:xfrm>
              <a:custGeom>
                <a:rect b="b" l="l" r="r" t="t"/>
                <a:pathLst>
                  <a:path extrusionOk="0" h="964" w="804">
                    <a:moveTo>
                      <a:pt x="764" y="744"/>
                    </a:moveTo>
                    <a:cubicBezTo>
                      <a:pt x="764" y="843"/>
                      <a:pt x="683" y="924"/>
                      <a:pt x="584" y="924"/>
                    </a:cubicBezTo>
                    <a:cubicBezTo>
                      <a:pt x="0" y="924"/>
                      <a:pt x="0" y="924"/>
                      <a:pt x="0" y="924"/>
                    </a:cubicBezTo>
                    <a:cubicBezTo>
                      <a:pt x="0" y="964"/>
                      <a:pt x="0" y="964"/>
                      <a:pt x="0" y="964"/>
                    </a:cubicBezTo>
                    <a:cubicBezTo>
                      <a:pt x="584" y="964"/>
                      <a:pt x="584" y="964"/>
                      <a:pt x="584" y="964"/>
                    </a:cubicBezTo>
                    <a:cubicBezTo>
                      <a:pt x="705" y="964"/>
                      <a:pt x="804" y="865"/>
                      <a:pt x="804" y="744"/>
                    </a:cubicBezTo>
                    <a:cubicBezTo>
                      <a:pt x="804" y="0"/>
                      <a:pt x="804" y="0"/>
                      <a:pt x="804" y="0"/>
                    </a:cubicBezTo>
                    <a:cubicBezTo>
                      <a:pt x="764" y="0"/>
                      <a:pt x="764" y="0"/>
                      <a:pt x="764" y="0"/>
                    </a:cubicBezTo>
                    <a:lnTo>
                      <a:pt x="764" y="744"/>
                    </a:lnTo>
                    <a:close/>
                  </a:path>
                </a:pathLst>
              </a:custGeom>
              <a:solidFill>
                <a:srgbClr val="F4726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93" name="Google Shape;93;p16"/>
              <p:cNvSpPr/>
              <p:nvPr/>
            </p:nvSpPr>
            <p:spPr>
              <a:xfrm>
                <a:off x="982756" y="2270126"/>
                <a:ext cx="1949451" cy="2376488"/>
              </a:xfrm>
              <a:custGeom>
                <a:rect b="b" l="l" r="r" t="t"/>
                <a:pathLst>
                  <a:path extrusionOk="0" h="980" w="804">
                    <a:moveTo>
                      <a:pt x="40" y="220"/>
                    </a:moveTo>
                    <a:cubicBezTo>
                      <a:pt x="40" y="121"/>
                      <a:pt x="121" y="40"/>
                      <a:pt x="220" y="40"/>
                    </a:cubicBezTo>
                    <a:cubicBezTo>
                      <a:pt x="804" y="40"/>
                      <a:pt x="804" y="40"/>
                      <a:pt x="804" y="40"/>
                    </a:cubicBezTo>
                    <a:cubicBezTo>
                      <a:pt x="804" y="0"/>
                      <a:pt x="804" y="0"/>
                      <a:pt x="804" y="0"/>
                    </a:cubicBezTo>
                    <a:cubicBezTo>
                      <a:pt x="220" y="0"/>
                      <a:pt x="220" y="0"/>
                      <a:pt x="220" y="0"/>
                    </a:cubicBezTo>
                    <a:cubicBezTo>
                      <a:pt x="99" y="0"/>
                      <a:pt x="0" y="99"/>
                      <a:pt x="0" y="220"/>
                    </a:cubicBezTo>
                    <a:cubicBezTo>
                      <a:pt x="0" y="980"/>
                      <a:pt x="0" y="980"/>
                      <a:pt x="0" y="980"/>
                    </a:cubicBezTo>
                    <a:cubicBezTo>
                      <a:pt x="40" y="980"/>
                      <a:pt x="40" y="980"/>
                      <a:pt x="40" y="980"/>
                    </a:cubicBezTo>
                    <a:lnTo>
                      <a:pt x="40" y="220"/>
                    </a:lnTo>
                    <a:close/>
                  </a:path>
                </a:pathLst>
              </a:custGeom>
              <a:solidFill>
                <a:srgbClr val="F4726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94" name="Google Shape;94;p16"/>
              <p:cNvSpPr/>
              <p:nvPr/>
            </p:nvSpPr>
            <p:spPr>
              <a:xfrm>
                <a:off x="1460594" y="4738689"/>
                <a:ext cx="412750" cy="479425"/>
              </a:xfrm>
              <a:custGeom>
                <a:rect b="b" l="l" r="r" t="t"/>
                <a:pathLst>
                  <a:path extrusionOk="0" h="198" w="170">
                    <a:moveTo>
                      <a:pt x="170" y="111"/>
                    </a:moveTo>
                    <a:cubicBezTo>
                      <a:pt x="170" y="87"/>
                      <a:pt x="162" y="68"/>
                      <a:pt x="147" y="52"/>
                    </a:cubicBezTo>
                    <a:cubicBezTo>
                      <a:pt x="132" y="36"/>
                      <a:pt x="111" y="28"/>
                      <a:pt x="87" y="26"/>
                    </a:cubicBezTo>
                    <a:cubicBezTo>
                      <a:pt x="87" y="0"/>
                      <a:pt x="87" y="0"/>
                      <a:pt x="87" y="0"/>
                    </a:cubicBezTo>
                    <a:cubicBezTo>
                      <a:pt x="59" y="7"/>
                      <a:pt x="39" y="21"/>
                      <a:pt x="24" y="41"/>
                    </a:cubicBezTo>
                    <a:cubicBezTo>
                      <a:pt x="8" y="61"/>
                      <a:pt x="0" y="84"/>
                      <a:pt x="0" y="110"/>
                    </a:cubicBezTo>
                    <a:cubicBezTo>
                      <a:pt x="0" y="135"/>
                      <a:pt x="8" y="156"/>
                      <a:pt x="24" y="173"/>
                    </a:cubicBezTo>
                    <a:cubicBezTo>
                      <a:pt x="41" y="190"/>
                      <a:pt x="60" y="198"/>
                      <a:pt x="84" y="198"/>
                    </a:cubicBezTo>
                    <a:cubicBezTo>
                      <a:pt x="109" y="198"/>
                      <a:pt x="129" y="190"/>
                      <a:pt x="145" y="173"/>
                    </a:cubicBezTo>
                    <a:cubicBezTo>
                      <a:pt x="162" y="156"/>
                      <a:pt x="170" y="136"/>
                      <a:pt x="170" y="111"/>
                    </a:cubicBezTo>
                    <a:close/>
                  </a:path>
                </a:pathLst>
              </a:custGeom>
              <a:solidFill>
                <a:srgbClr val="F4726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95" name="Google Shape;95;p16"/>
              <p:cNvSpPr/>
              <p:nvPr/>
            </p:nvSpPr>
            <p:spPr>
              <a:xfrm>
                <a:off x="976406" y="4738689"/>
                <a:ext cx="411163" cy="479425"/>
              </a:xfrm>
              <a:custGeom>
                <a:rect b="b" l="l" r="r" t="t"/>
                <a:pathLst>
                  <a:path extrusionOk="0" h="198" w="170">
                    <a:moveTo>
                      <a:pt x="146" y="173"/>
                    </a:moveTo>
                    <a:cubicBezTo>
                      <a:pt x="162" y="156"/>
                      <a:pt x="170" y="136"/>
                      <a:pt x="170" y="111"/>
                    </a:cubicBezTo>
                    <a:cubicBezTo>
                      <a:pt x="170" y="87"/>
                      <a:pt x="162" y="68"/>
                      <a:pt x="147" y="52"/>
                    </a:cubicBezTo>
                    <a:cubicBezTo>
                      <a:pt x="132" y="36"/>
                      <a:pt x="111" y="28"/>
                      <a:pt x="87" y="26"/>
                    </a:cubicBezTo>
                    <a:cubicBezTo>
                      <a:pt x="87" y="0"/>
                      <a:pt x="87" y="0"/>
                      <a:pt x="87" y="0"/>
                    </a:cubicBezTo>
                    <a:cubicBezTo>
                      <a:pt x="63" y="7"/>
                      <a:pt x="40" y="21"/>
                      <a:pt x="24" y="41"/>
                    </a:cubicBezTo>
                    <a:cubicBezTo>
                      <a:pt x="8" y="61"/>
                      <a:pt x="0" y="84"/>
                      <a:pt x="0" y="110"/>
                    </a:cubicBezTo>
                    <a:cubicBezTo>
                      <a:pt x="0" y="135"/>
                      <a:pt x="9" y="156"/>
                      <a:pt x="25" y="173"/>
                    </a:cubicBezTo>
                    <a:cubicBezTo>
                      <a:pt x="41" y="190"/>
                      <a:pt x="61" y="198"/>
                      <a:pt x="84" y="198"/>
                    </a:cubicBezTo>
                    <a:cubicBezTo>
                      <a:pt x="109" y="198"/>
                      <a:pt x="129" y="190"/>
                      <a:pt x="146" y="173"/>
                    </a:cubicBezTo>
                    <a:close/>
                  </a:path>
                </a:pathLst>
              </a:custGeom>
              <a:solidFill>
                <a:srgbClr val="F4726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96" name="Google Shape;96;p16"/>
              <p:cNvSpPr/>
              <p:nvPr/>
            </p:nvSpPr>
            <p:spPr>
              <a:xfrm>
                <a:off x="3030631" y="2298701"/>
                <a:ext cx="896938" cy="481013"/>
              </a:xfrm>
              <a:custGeom>
                <a:rect b="b" l="l" r="r" t="t"/>
                <a:pathLst>
                  <a:path extrusionOk="0" h="198" w="370">
                    <a:moveTo>
                      <a:pt x="146" y="157"/>
                    </a:moveTo>
                    <a:cubicBezTo>
                      <a:pt x="131" y="177"/>
                      <a:pt x="111" y="191"/>
                      <a:pt x="83" y="198"/>
                    </a:cubicBezTo>
                    <a:cubicBezTo>
                      <a:pt x="83" y="172"/>
                      <a:pt x="83" y="172"/>
                      <a:pt x="83" y="172"/>
                    </a:cubicBezTo>
                    <a:cubicBezTo>
                      <a:pt x="59" y="170"/>
                      <a:pt x="39" y="162"/>
                      <a:pt x="23" y="146"/>
                    </a:cubicBezTo>
                    <a:cubicBezTo>
                      <a:pt x="8" y="130"/>
                      <a:pt x="0" y="111"/>
                      <a:pt x="0" y="87"/>
                    </a:cubicBezTo>
                    <a:cubicBezTo>
                      <a:pt x="0" y="62"/>
                      <a:pt x="8" y="42"/>
                      <a:pt x="25" y="25"/>
                    </a:cubicBezTo>
                    <a:cubicBezTo>
                      <a:pt x="41" y="8"/>
                      <a:pt x="61" y="0"/>
                      <a:pt x="86" y="0"/>
                    </a:cubicBezTo>
                    <a:cubicBezTo>
                      <a:pt x="110" y="0"/>
                      <a:pt x="129" y="8"/>
                      <a:pt x="146" y="25"/>
                    </a:cubicBezTo>
                    <a:cubicBezTo>
                      <a:pt x="162" y="42"/>
                      <a:pt x="170" y="63"/>
                      <a:pt x="170" y="88"/>
                    </a:cubicBezTo>
                    <a:cubicBezTo>
                      <a:pt x="170" y="114"/>
                      <a:pt x="162" y="137"/>
                      <a:pt x="146" y="157"/>
                    </a:cubicBezTo>
                    <a:close/>
                    <a:moveTo>
                      <a:pt x="346" y="157"/>
                    </a:moveTo>
                    <a:cubicBezTo>
                      <a:pt x="330" y="177"/>
                      <a:pt x="307" y="191"/>
                      <a:pt x="283" y="198"/>
                    </a:cubicBezTo>
                    <a:cubicBezTo>
                      <a:pt x="283" y="172"/>
                      <a:pt x="283" y="172"/>
                      <a:pt x="283" y="172"/>
                    </a:cubicBezTo>
                    <a:cubicBezTo>
                      <a:pt x="259" y="170"/>
                      <a:pt x="238" y="162"/>
                      <a:pt x="223" y="146"/>
                    </a:cubicBezTo>
                    <a:cubicBezTo>
                      <a:pt x="208" y="130"/>
                      <a:pt x="200" y="111"/>
                      <a:pt x="200" y="87"/>
                    </a:cubicBezTo>
                    <a:cubicBezTo>
                      <a:pt x="200" y="62"/>
                      <a:pt x="208" y="42"/>
                      <a:pt x="224" y="25"/>
                    </a:cubicBezTo>
                    <a:cubicBezTo>
                      <a:pt x="241" y="8"/>
                      <a:pt x="261" y="0"/>
                      <a:pt x="286" y="0"/>
                    </a:cubicBezTo>
                    <a:cubicBezTo>
                      <a:pt x="309" y="0"/>
                      <a:pt x="329" y="8"/>
                      <a:pt x="345" y="25"/>
                    </a:cubicBezTo>
                    <a:cubicBezTo>
                      <a:pt x="361" y="42"/>
                      <a:pt x="370" y="63"/>
                      <a:pt x="370" y="88"/>
                    </a:cubicBezTo>
                    <a:cubicBezTo>
                      <a:pt x="370" y="114"/>
                      <a:pt x="362" y="137"/>
                      <a:pt x="346" y="157"/>
                    </a:cubicBezTo>
                    <a:close/>
                  </a:path>
                </a:pathLst>
              </a:custGeom>
              <a:solidFill>
                <a:srgbClr val="F4726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97" name="Google Shape;97;p16"/>
              <p:cNvSpPr/>
              <p:nvPr/>
            </p:nvSpPr>
            <p:spPr>
              <a:xfrm>
                <a:off x="3516406" y="2298701"/>
                <a:ext cx="411163" cy="481013"/>
              </a:xfrm>
              <a:custGeom>
                <a:rect b="b" l="l" r="r" t="t"/>
                <a:pathLst>
                  <a:path extrusionOk="0" h="198" w="170">
                    <a:moveTo>
                      <a:pt x="86" y="0"/>
                    </a:moveTo>
                    <a:cubicBezTo>
                      <a:pt x="61" y="0"/>
                      <a:pt x="41" y="8"/>
                      <a:pt x="24" y="25"/>
                    </a:cubicBezTo>
                    <a:cubicBezTo>
                      <a:pt x="8" y="42"/>
                      <a:pt x="0" y="62"/>
                      <a:pt x="0" y="87"/>
                    </a:cubicBezTo>
                    <a:cubicBezTo>
                      <a:pt x="0" y="111"/>
                      <a:pt x="8" y="130"/>
                      <a:pt x="23" y="146"/>
                    </a:cubicBezTo>
                    <a:cubicBezTo>
                      <a:pt x="38" y="162"/>
                      <a:pt x="59" y="170"/>
                      <a:pt x="83" y="172"/>
                    </a:cubicBezTo>
                    <a:cubicBezTo>
                      <a:pt x="83" y="198"/>
                      <a:pt x="83" y="198"/>
                      <a:pt x="83" y="198"/>
                    </a:cubicBezTo>
                    <a:cubicBezTo>
                      <a:pt x="107" y="191"/>
                      <a:pt x="130" y="177"/>
                      <a:pt x="146" y="157"/>
                    </a:cubicBezTo>
                    <a:cubicBezTo>
                      <a:pt x="162" y="137"/>
                      <a:pt x="170" y="114"/>
                      <a:pt x="170" y="88"/>
                    </a:cubicBezTo>
                    <a:cubicBezTo>
                      <a:pt x="170" y="63"/>
                      <a:pt x="162" y="42"/>
                      <a:pt x="145" y="25"/>
                    </a:cubicBezTo>
                    <a:cubicBezTo>
                      <a:pt x="129" y="8"/>
                      <a:pt x="109" y="0"/>
                      <a:pt x="86" y="0"/>
                    </a:cubicBezTo>
                    <a:close/>
                  </a:path>
                </a:pathLst>
              </a:custGeom>
              <a:solidFill>
                <a:srgbClr val="F4726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98" name="Google Shape;98;p16"/>
              <p:cNvSpPr/>
              <p:nvPr/>
            </p:nvSpPr>
            <p:spPr>
              <a:xfrm>
                <a:off x="3030631" y="2298701"/>
                <a:ext cx="412750" cy="481013"/>
              </a:xfrm>
              <a:custGeom>
                <a:rect b="b" l="l" r="r" t="t"/>
                <a:pathLst>
                  <a:path extrusionOk="0" h="198" w="170">
                    <a:moveTo>
                      <a:pt x="146" y="25"/>
                    </a:moveTo>
                    <a:cubicBezTo>
                      <a:pt x="129" y="8"/>
                      <a:pt x="110" y="0"/>
                      <a:pt x="86" y="0"/>
                    </a:cubicBezTo>
                    <a:cubicBezTo>
                      <a:pt x="61" y="0"/>
                      <a:pt x="41" y="8"/>
                      <a:pt x="25" y="25"/>
                    </a:cubicBezTo>
                    <a:cubicBezTo>
                      <a:pt x="8" y="42"/>
                      <a:pt x="0" y="62"/>
                      <a:pt x="0" y="87"/>
                    </a:cubicBezTo>
                    <a:cubicBezTo>
                      <a:pt x="0" y="111"/>
                      <a:pt x="8" y="130"/>
                      <a:pt x="23" y="146"/>
                    </a:cubicBezTo>
                    <a:cubicBezTo>
                      <a:pt x="39" y="162"/>
                      <a:pt x="59" y="170"/>
                      <a:pt x="83" y="172"/>
                    </a:cubicBezTo>
                    <a:cubicBezTo>
                      <a:pt x="83" y="198"/>
                      <a:pt x="83" y="198"/>
                      <a:pt x="83" y="198"/>
                    </a:cubicBezTo>
                    <a:cubicBezTo>
                      <a:pt x="111" y="191"/>
                      <a:pt x="131" y="177"/>
                      <a:pt x="146" y="157"/>
                    </a:cubicBezTo>
                    <a:cubicBezTo>
                      <a:pt x="162" y="137"/>
                      <a:pt x="170" y="114"/>
                      <a:pt x="170" y="88"/>
                    </a:cubicBezTo>
                    <a:cubicBezTo>
                      <a:pt x="170" y="63"/>
                      <a:pt x="162" y="42"/>
                      <a:pt x="146" y="25"/>
                    </a:cubicBezTo>
                    <a:close/>
                  </a:path>
                </a:pathLst>
              </a:custGeom>
              <a:solidFill>
                <a:srgbClr val="F4726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grpSp>
        <p:sp>
          <p:nvSpPr>
            <p:cNvPr id="99" name="Google Shape;99;p16"/>
            <p:cNvSpPr/>
            <p:nvPr/>
          </p:nvSpPr>
          <p:spPr>
            <a:xfrm>
              <a:off x="6016678" y="1934847"/>
              <a:ext cx="759337" cy="789042"/>
            </a:xfrm>
            <a:custGeom>
              <a:rect b="b" l="l" r="r" t="t"/>
              <a:pathLst>
                <a:path extrusionOk="0" h="634" w="632">
                  <a:moveTo>
                    <a:pt x="316" y="0"/>
                  </a:moveTo>
                  <a:cubicBezTo>
                    <a:pt x="316" y="0"/>
                    <a:pt x="315" y="0"/>
                    <a:pt x="315" y="0"/>
                  </a:cubicBezTo>
                  <a:cubicBezTo>
                    <a:pt x="141" y="1"/>
                    <a:pt x="0" y="142"/>
                    <a:pt x="0" y="317"/>
                  </a:cubicBezTo>
                  <a:cubicBezTo>
                    <a:pt x="0" y="384"/>
                    <a:pt x="21" y="448"/>
                    <a:pt x="60" y="502"/>
                  </a:cubicBezTo>
                  <a:cubicBezTo>
                    <a:pt x="29" y="535"/>
                    <a:pt x="29" y="535"/>
                    <a:pt x="29" y="535"/>
                  </a:cubicBezTo>
                  <a:cubicBezTo>
                    <a:pt x="25" y="539"/>
                    <a:pt x="23" y="545"/>
                    <a:pt x="23" y="550"/>
                  </a:cubicBezTo>
                  <a:cubicBezTo>
                    <a:pt x="23" y="556"/>
                    <a:pt x="26" y="561"/>
                    <a:pt x="30" y="565"/>
                  </a:cubicBezTo>
                  <a:cubicBezTo>
                    <a:pt x="97" y="628"/>
                    <a:pt x="97" y="628"/>
                    <a:pt x="97" y="628"/>
                  </a:cubicBezTo>
                  <a:cubicBezTo>
                    <a:pt x="101" y="632"/>
                    <a:pt x="106" y="634"/>
                    <a:pt x="112" y="634"/>
                  </a:cubicBezTo>
                  <a:cubicBezTo>
                    <a:pt x="112" y="634"/>
                    <a:pt x="112" y="634"/>
                    <a:pt x="112" y="634"/>
                  </a:cubicBezTo>
                  <a:cubicBezTo>
                    <a:pt x="118" y="634"/>
                    <a:pt x="123" y="631"/>
                    <a:pt x="127" y="627"/>
                  </a:cubicBezTo>
                  <a:cubicBezTo>
                    <a:pt x="160" y="592"/>
                    <a:pt x="160" y="592"/>
                    <a:pt x="160" y="592"/>
                  </a:cubicBezTo>
                  <a:cubicBezTo>
                    <a:pt x="208" y="618"/>
                    <a:pt x="261" y="632"/>
                    <a:pt x="316" y="632"/>
                  </a:cubicBezTo>
                  <a:cubicBezTo>
                    <a:pt x="490" y="632"/>
                    <a:pt x="632" y="491"/>
                    <a:pt x="632" y="316"/>
                  </a:cubicBezTo>
                  <a:cubicBezTo>
                    <a:pt x="632" y="316"/>
                    <a:pt x="632" y="316"/>
                    <a:pt x="632" y="316"/>
                  </a:cubicBezTo>
                  <a:cubicBezTo>
                    <a:pt x="632" y="142"/>
                    <a:pt x="490" y="1"/>
                    <a:pt x="316" y="0"/>
                  </a:cubicBezTo>
                  <a:close/>
                  <a:moveTo>
                    <a:pt x="291" y="600"/>
                  </a:moveTo>
                  <a:cubicBezTo>
                    <a:pt x="261" y="584"/>
                    <a:pt x="235" y="563"/>
                    <a:pt x="211" y="538"/>
                  </a:cubicBezTo>
                  <a:cubicBezTo>
                    <a:pt x="231" y="517"/>
                    <a:pt x="231" y="517"/>
                    <a:pt x="231" y="517"/>
                  </a:cubicBezTo>
                  <a:cubicBezTo>
                    <a:pt x="239" y="519"/>
                    <a:pt x="247" y="521"/>
                    <a:pt x="255" y="522"/>
                  </a:cubicBezTo>
                  <a:cubicBezTo>
                    <a:pt x="264" y="548"/>
                    <a:pt x="277" y="574"/>
                    <a:pt x="291" y="600"/>
                  </a:cubicBezTo>
                  <a:close/>
                  <a:moveTo>
                    <a:pt x="138" y="411"/>
                  </a:moveTo>
                  <a:cubicBezTo>
                    <a:pt x="142" y="415"/>
                    <a:pt x="142" y="415"/>
                    <a:pt x="142" y="415"/>
                  </a:cubicBezTo>
                  <a:cubicBezTo>
                    <a:pt x="140" y="417"/>
                    <a:pt x="140" y="417"/>
                    <a:pt x="140" y="417"/>
                  </a:cubicBezTo>
                  <a:cubicBezTo>
                    <a:pt x="139" y="415"/>
                    <a:pt x="139" y="413"/>
                    <a:pt x="138" y="411"/>
                  </a:cubicBezTo>
                  <a:close/>
                  <a:moveTo>
                    <a:pt x="376" y="111"/>
                  </a:moveTo>
                  <a:cubicBezTo>
                    <a:pt x="366" y="84"/>
                    <a:pt x="354" y="58"/>
                    <a:pt x="340" y="33"/>
                  </a:cubicBezTo>
                  <a:cubicBezTo>
                    <a:pt x="384" y="57"/>
                    <a:pt x="422" y="91"/>
                    <a:pt x="451" y="133"/>
                  </a:cubicBezTo>
                  <a:cubicBezTo>
                    <a:pt x="427" y="123"/>
                    <a:pt x="402" y="115"/>
                    <a:pt x="376" y="111"/>
                  </a:cubicBezTo>
                  <a:close/>
                  <a:moveTo>
                    <a:pt x="333" y="339"/>
                  </a:moveTo>
                  <a:cubicBezTo>
                    <a:pt x="334" y="332"/>
                    <a:pt x="331" y="324"/>
                    <a:pt x="325" y="318"/>
                  </a:cubicBezTo>
                  <a:cubicBezTo>
                    <a:pt x="318" y="312"/>
                    <a:pt x="310" y="309"/>
                    <a:pt x="303" y="311"/>
                  </a:cubicBezTo>
                  <a:cubicBezTo>
                    <a:pt x="238" y="323"/>
                    <a:pt x="238" y="323"/>
                    <a:pt x="238" y="323"/>
                  </a:cubicBezTo>
                  <a:cubicBezTo>
                    <a:pt x="237" y="297"/>
                    <a:pt x="239" y="270"/>
                    <a:pt x="242" y="244"/>
                  </a:cubicBezTo>
                  <a:cubicBezTo>
                    <a:pt x="291" y="237"/>
                    <a:pt x="340" y="237"/>
                    <a:pt x="389" y="244"/>
                  </a:cubicBezTo>
                  <a:cubicBezTo>
                    <a:pt x="395" y="292"/>
                    <a:pt x="395" y="341"/>
                    <a:pt x="388" y="390"/>
                  </a:cubicBezTo>
                  <a:cubicBezTo>
                    <a:pt x="368" y="392"/>
                    <a:pt x="347" y="394"/>
                    <a:pt x="326" y="394"/>
                  </a:cubicBezTo>
                  <a:lnTo>
                    <a:pt x="333" y="339"/>
                  </a:lnTo>
                  <a:close/>
                  <a:moveTo>
                    <a:pt x="219" y="327"/>
                  </a:moveTo>
                  <a:cubicBezTo>
                    <a:pt x="125" y="345"/>
                    <a:pt x="125" y="345"/>
                    <a:pt x="125" y="345"/>
                  </a:cubicBezTo>
                  <a:cubicBezTo>
                    <a:pt x="124" y="335"/>
                    <a:pt x="124" y="326"/>
                    <a:pt x="124" y="316"/>
                  </a:cubicBezTo>
                  <a:cubicBezTo>
                    <a:pt x="124" y="301"/>
                    <a:pt x="125" y="286"/>
                    <a:pt x="127" y="271"/>
                  </a:cubicBezTo>
                  <a:cubicBezTo>
                    <a:pt x="158" y="260"/>
                    <a:pt x="190" y="252"/>
                    <a:pt x="223" y="246"/>
                  </a:cubicBezTo>
                  <a:cubicBezTo>
                    <a:pt x="219" y="273"/>
                    <a:pt x="218" y="300"/>
                    <a:pt x="219" y="327"/>
                  </a:cubicBezTo>
                  <a:close/>
                  <a:moveTo>
                    <a:pt x="107" y="278"/>
                  </a:moveTo>
                  <a:cubicBezTo>
                    <a:pt x="106" y="291"/>
                    <a:pt x="105" y="304"/>
                    <a:pt x="105" y="316"/>
                  </a:cubicBezTo>
                  <a:cubicBezTo>
                    <a:pt x="105" y="327"/>
                    <a:pt x="105" y="338"/>
                    <a:pt x="106" y="349"/>
                  </a:cubicBezTo>
                  <a:cubicBezTo>
                    <a:pt x="106" y="349"/>
                    <a:pt x="106" y="349"/>
                    <a:pt x="106" y="349"/>
                  </a:cubicBezTo>
                  <a:cubicBezTo>
                    <a:pt x="105" y="351"/>
                    <a:pt x="105" y="351"/>
                    <a:pt x="105" y="351"/>
                  </a:cubicBezTo>
                  <a:cubicBezTo>
                    <a:pt x="104" y="351"/>
                    <a:pt x="104" y="352"/>
                    <a:pt x="103" y="353"/>
                  </a:cubicBezTo>
                  <a:cubicBezTo>
                    <a:pt x="77" y="343"/>
                    <a:pt x="52" y="330"/>
                    <a:pt x="28" y="316"/>
                  </a:cubicBezTo>
                  <a:cubicBezTo>
                    <a:pt x="53" y="302"/>
                    <a:pt x="80" y="289"/>
                    <a:pt x="107" y="278"/>
                  </a:cubicBezTo>
                  <a:close/>
                  <a:moveTo>
                    <a:pt x="248" y="132"/>
                  </a:moveTo>
                  <a:cubicBezTo>
                    <a:pt x="238" y="163"/>
                    <a:pt x="230" y="195"/>
                    <a:pt x="225" y="227"/>
                  </a:cubicBezTo>
                  <a:cubicBezTo>
                    <a:pt x="193" y="232"/>
                    <a:pt x="162" y="239"/>
                    <a:pt x="131" y="249"/>
                  </a:cubicBezTo>
                  <a:cubicBezTo>
                    <a:pt x="137" y="219"/>
                    <a:pt x="148" y="190"/>
                    <a:pt x="162" y="163"/>
                  </a:cubicBezTo>
                  <a:cubicBezTo>
                    <a:pt x="189" y="149"/>
                    <a:pt x="218" y="138"/>
                    <a:pt x="248" y="132"/>
                  </a:cubicBezTo>
                  <a:close/>
                  <a:moveTo>
                    <a:pt x="32" y="292"/>
                  </a:moveTo>
                  <a:cubicBezTo>
                    <a:pt x="56" y="248"/>
                    <a:pt x="91" y="210"/>
                    <a:pt x="132" y="182"/>
                  </a:cubicBezTo>
                  <a:cubicBezTo>
                    <a:pt x="122" y="205"/>
                    <a:pt x="115" y="231"/>
                    <a:pt x="110" y="256"/>
                  </a:cubicBezTo>
                  <a:cubicBezTo>
                    <a:pt x="83" y="266"/>
                    <a:pt x="57" y="278"/>
                    <a:pt x="32" y="292"/>
                  </a:cubicBezTo>
                  <a:close/>
                  <a:moveTo>
                    <a:pt x="499" y="451"/>
                  </a:moveTo>
                  <a:cubicBezTo>
                    <a:pt x="509" y="427"/>
                    <a:pt x="517" y="402"/>
                    <a:pt x="521" y="377"/>
                  </a:cubicBezTo>
                  <a:cubicBezTo>
                    <a:pt x="548" y="367"/>
                    <a:pt x="574" y="355"/>
                    <a:pt x="599" y="341"/>
                  </a:cubicBezTo>
                  <a:cubicBezTo>
                    <a:pt x="575" y="385"/>
                    <a:pt x="541" y="423"/>
                    <a:pt x="499" y="451"/>
                  </a:cubicBezTo>
                  <a:close/>
                  <a:moveTo>
                    <a:pt x="408" y="246"/>
                  </a:moveTo>
                  <a:cubicBezTo>
                    <a:pt x="441" y="252"/>
                    <a:pt x="473" y="260"/>
                    <a:pt x="504" y="271"/>
                  </a:cubicBezTo>
                  <a:cubicBezTo>
                    <a:pt x="506" y="286"/>
                    <a:pt x="508" y="301"/>
                    <a:pt x="508" y="316"/>
                  </a:cubicBezTo>
                  <a:cubicBezTo>
                    <a:pt x="508" y="332"/>
                    <a:pt x="506" y="347"/>
                    <a:pt x="504" y="362"/>
                  </a:cubicBezTo>
                  <a:cubicBezTo>
                    <a:pt x="473" y="373"/>
                    <a:pt x="441" y="381"/>
                    <a:pt x="408" y="387"/>
                  </a:cubicBezTo>
                  <a:cubicBezTo>
                    <a:pt x="414" y="340"/>
                    <a:pt x="414" y="293"/>
                    <a:pt x="408" y="246"/>
                  </a:cubicBezTo>
                  <a:close/>
                  <a:moveTo>
                    <a:pt x="500" y="384"/>
                  </a:moveTo>
                  <a:cubicBezTo>
                    <a:pt x="494" y="414"/>
                    <a:pt x="483" y="443"/>
                    <a:pt x="469" y="470"/>
                  </a:cubicBezTo>
                  <a:cubicBezTo>
                    <a:pt x="442" y="484"/>
                    <a:pt x="413" y="495"/>
                    <a:pt x="383" y="501"/>
                  </a:cubicBezTo>
                  <a:cubicBezTo>
                    <a:pt x="393" y="470"/>
                    <a:pt x="400" y="439"/>
                    <a:pt x="405" y="407"/>
                  </a:cubicBezTo>
                  <a:cubicBezTo>
                    <a:pt x="437" y="402"/>
                    <a:pt x="469" y="394"/>
                    <a:pt x="500" y="384"/>
                  </a:cubicBezTo>
                  <a:close/>
                  <a:moveTo>
                    <a:pt x="405" y="227"/>
                  </a:moveTo>
                  <a:cubicBezTo>
                    <a:pt x="401" y="194"/>
                    <a:pt x="393" y="163"/>
                    <a:pt x="383" y="132"/>
                  </a:cubicBezTo>
                  <a:cubicBezTo>
                    <a:pt x="413" y="138"/>
                    <a:pt x="442" y="149"/>
                    <a:pt x="469" y="163"/>
                  </a:cubicBezTo>
                  <a:cubicBezTo>
                    <a:pt x="483" y="190"/>
                    <a:pt x="494" y="219"/>
                    <a:pt x="500" y="249"/>
                  </a:cubicBezTo>
                  <a:cubicBezTo>
                    <a:pt x="469" y="239"/>
                    <a:pt x="438" y="231"/>
                    <a:pt x="405" y="227"/>
                  </a:cubicBezTo>
                  <a:close/>
                  <a:moveTo>
                    <a:pt x="524" y="355"/>
                  </a:moveTo>
                  <a:cubicBezTo>
                    <a:pt x="526" y="341"/>
                    <a:pt x="527" y="329"/>
                    <a:pt x="527" y="316"/>
                  </a:cubicBezTo>
                  <a:cubicBezTo>
                    <a:pt x="527" y="304"/>
                    <a:pt x="526" y="291"/>
                    <a:pt x="524" y="278"/>
                  </a:cubicBezTo>
                  <a:cubicBezTo>
                    <a:pt x="552" y="289"/>
                    <a:pt x="578" y="302"/>
                    <a:pt x="603" y="316"/>
                  </a:cubicBezTo>
                  <a:cubicBezTo>
                    <a:pt x="578" y="331"/>
                    <a:pt x="552" y="344"/>
                    <a:pt x="524" y="355"/>
                  </a:cubicBezTo>
                  <a:close/>
                  <a:moveTo>
                    <a:pt x="499" y="181"/>
                  </a:moveTo>
                  <a:cubicBezTo>
                    <a:pt x="541" y="210"/>
                    <a:pt x="575" y="248"/>
                    <a:pt x="599" y="292"/>
                  </a:cubicBezTo>
                  <a:cubicBezTo>
                    <a:pt x="574" y="278"/>
                    <a:pt x="548" y="266"/>
                    <a:pt x="521" y="256"/>
                  </a:cubicBezTo>
                  <a:cubicBezTo>
                    <a:pt x="517" y="231"/>
                    <a:pt x="509" y="205"/>
                    <a:pt x="499" y="181"/>
                  </a:cubicBezTo>
                  <a:close/>
                  <a:moveTo>
                    <a:pt x="245" y="224"/>
                  </a:moveTo>
                  <a:cubicBezTo>
                    <a:pt x="251" y="191"/>
                    <a:pt x="259" y="159"/>
                    <a:pt x="270" y="128"/>
                  </a:cubicBezTo>
                  <a:cubicBezTo>
                    <a:pt x="300" y="123"/>
                    <a:pt x="331" y="123"/>
                    <a:pt x="361" y="128"/>
                  </a:cubicBezTo>
                  <a:cubicBezTo>
                    <a:pt x="372" y="159"/>
                    <a:pt x="380" y="191"/>
                    <a:pt x="386" y="224"/>
                  </a:cubicBezTo>
                  <a:cubicBezTo>
                    <a:pt x="339" y="218"/>
                    <a:pt x="292" y="218"/>
                    <a:pt x="245" y="224"/>
                  </a:cubicBezTo>
                  <a:close/>
                  <a:moveTo>
                    <a:pt x="32" y="341"/>
                  </a:moveTo>
                  <a:cubicBezTo>
                    <a:pt x="55" y="353"/>
                    <a:pt x="78" y="364"/>
                    <a:pt x="102" y="373"/>
                  </a:cubicBezTo>
                  <a:cubicBezTo>
                    <a:pt x="103" y="377"/>
                    <a:pt x="106" y="381"/>
                    <a:pt x="109" y="384"/>
                  </a:cubicBezTo>
                  <a:cubicBezTo>
                    <a:pt x="112" y="387"/>
                    <a:pt x="112" y="387"/>
                    <a:pt x="112" y="387"/>
                  </a:cubicBezTo>
                  <a:cubicBezTo>
                    <a:pt x="115" y="402"/>
                    <a:pt x="120" y="417"/>
                    <a:pt x="125" y="433"/>
                  </a:cubicBezTo>
                  <a:cubicBezTo>
                    <a:pt x="118" y="440"/>
                    <a:pt x="118" y="440"/>
                    <a:pt x="118" y="440"/>
                  </a:cubicBezTo>
                  <a:cubicBezTo>
                    <a:pt x="83" y="414"/>
                    <a:pt x="53" y="379"/>
                    <a:pt x="32" y="341"/>
                  </a:cubicBezTo>
                  <a:close/>
                  <a:moveTo>
                    <a:pt x="386" y="409"/>
                  </a:moveTo>
                  <a:cubicBezTo>
                    <a:pt x="380" y="442"/>
                    <a:pt x="372" y="474"/>
                    <a:pt x="361" y="505"/>
                  </a:cubicBezTo>
                  <a:cubicBezTo>
                    <a:pt x="345" y="507"/>
                    <a:pt x="329" y="508"/>
                    <a:pt x="312" y="508"/>
                  </a:cubicBezTo>
                  <a:cubicBezTo>
                    <a:pt x="324" y="414"/>
                    <a:pt x="324" y="414"/>
                    <a:pt x="324" y="414"/>
                  </a:cubicBezTo>
                  <a:cubicBezTo>
                    <a:pt x="344" y="413"/>
                    <a:pt x="365" y="412"/>
                    <a:pt x="386" y="409"/>
                  </a:cubicBezTo>
                  <a:close/>
                  <a:moveTo>
                    <a:pt x="451" y="500"/>
                  </a:moveTo>
                  <a:cubicBezTo>
                    <a:pt x="422" y="541"/>
                    <a:pt x="384" y="576"/>
                    <a:pt x="340" y="600"/>
                  </a:cubicBezTo>
                  <a:cubicBezTo>
                    <a:pt x="354" y="575"/>
                    <a:pt x="366" y="549"/>
                    <a:pt x="376" y="522"/>
                  </a:cubicBezTo>
                  <a:cubicBezTo>
                    <a:pt x="401" y="517"/>
                    <a:pt x="426" y="510"/>
                    <a:pt x="451" y="500"/>
                  </a:cubicBezTo>
                  <a:close/>
                  <a:moveTo>
                    <a:pt x="277" y="108"/>
                  </a:moveTo>
                  <a:cubicBezTo>
                    <a:pt x="288" y="80"/>
                    <a:pt x="301" y="54"/>
                    <a:pt x="316" y="29"/>
                  </a:cubicBezTo>
                  <a:cubicBezTo>
                    <a:pt x="330" y="54"/>
                    <a:pt x="343" y="80"/>
                    <a:pt x="354" y="108"/>
                  </a:cubicBezTo>
                  <a:cubicBezTo>
                    <a:pt x="327" y="105"/>
                    <a:pt x="303" y="105"/>
                    <a:pt x="277" y="108"/>
                  </a:cubicBezTo>
                  <a:close/>
                  <a:moveTo>
                    <a:pt x="255" y="111"/>
                  </a:moveTo>
                  <a:cubicBezTo>
                    <a:pt x="230" y="115"/>
                    <a:pt x="205" y="123"/>
                    <a:pt x="181" y="133"/>
                  </a:cubicBezTo>
                  <a:cubicBezTo>
                    <a:pt x="210" y="91"/>
                    <a:pt x="247" y="57"/>
                    <a:pt x="291" y="33"/>
                  </a:cubicBezTo>
                  <a:cubicBezTo>
                    <a:pt x="277" y="58"/>
                    <a:pt x="265" y="84"/>
                    <a:pt x="255" y="111"/>
                  </a:cubicBezTo>
                  <a:close/>
                  <a:moveTo>
                    <a:pt x="104" y="454"/>
                  </a:moveTo>
                  <a:cubicBezTo>
                    <a:pt x="73" y="488"/>
                    <a:pt x="73" y="488"/>
                    <a:pt x="73" y="488"/>
                  </a:cubicBezTo>
                  <a:cubicBezTo>
                    <a:pt x="47" y="450"/>
                    <a:pt x="29" y="407"/>
                    <a:pt x="22" y="362"/>
                  </a:cubicBezTo>
                  <a:cubicBezTo>
                    <a:pt x="44" y="398"/>
                    <a:pt x="72" y="429"/>
                    <a:pt x="104" y="454"/>
                  </a:cubicBezTo>
                  <a:close/>
                  <a:moveTo>
                    <a:pt x="289" y="545"/>
                  </a:moveTo>
                  <a:cubicBezTo>
                    <a:pt x="296" y="546"/>
                    <a:pt x="302" y="544"/>
                    <a:pt x="306" y="539"/>
                  </a:cubicBezTo>
                  <a:cubicBezTo>
                    <a:pt x="307" y="538"/>
                    <a:pt x="307" y="538"/>
                    <a:pt x="307" y="538"/>
                  </a:cubicBezTo>
                  <a:cubicBezTo>
                    <a:pt x="308" y="537"/>
                    <a:pt x="309" y="537"/>
                    <a:pt x="309" y="536"/>
                  </a:cubicBezTo>
                  <a:cubicBezTo>
                    <a:pt x="310" y="527"/>
                    <a:pt x="310" y="527"/>
                    <a:pt x="310" y="527"/>
                  </a:cubicBezTo>
                  <a:cubicBezTo>
                    <a:pt x="324" y="528"/>
                    <a:pt x="339" y="527"/>
                    <a:pt x="354" y="525"/>
                  </a:cubicBezTo>
                  <a:cubicBezTo>
                    <a:pt x="343" y="553"/>
                    <a:pt x="330" y="579"/>
                    <a:pt x="316" y="604"/>
                  </a:cubicBezTo>
                  <a:cubicBezTo>
                    <a:pt x="304" y="585"/>
                    <a:pt x="294" y="565"/>
                    <a:pt x="284" y="544"/>
                  </a:cubicBezTo>
                  <a:cubicBezTo>
                    <a:pt x="286" y="545"/>
                    <a:pt x="287" y="545"/>
                    <a:pt x="289" y="545"/>
                  </a:cubicBezTo>
                  <a:close/>
                  <a:moveTo>
                    <a:pt x="483" y="484"/>
                  </a:moveTo>
                  <a:cubicBezTo>
                    <a:pt x="535" y="455"/>
                    <a:pt x="578" y="413"/>
                    <a:pt x="609" y="362"/>
                  </a:cubicBezTo>
                  <a:cubicBezTo>
                    <a:pt x="589" y="488"/>
                    <a:pt x="488" y="590"/>
                    <a:pt x="362" y="610"/>
                  </a:cubicBezTo>
                  <a:cubicBezTo>
                    <a:pt x="413" y="579"/>
                    <a:pt x="454" y="536"/>
                    <a:pt x="483" y="484"/>
                  </a:cubicBezTo>
                  <a:close/>
                  <a:moveTo>
                    <a:pt x="483" y="149"/>
                  </a:moveTo>
                  <a:cubicBezTo>
                    <a:pt x="454" y="97"/>
                    <a:pt x="413" y="54"/>
                    <a:pt x="362" y="23"/>
                  </a:cubicBezTo>
                  <a:cubicBezTo>
                    <a:pt x="488" y="43"/>
                    <a:pt x="589" y="144"/>
                    <a:pt x="609" y="270"/>
                  </a:cubicBezTo>
                  <a:cubicBezTo>
                    <a:pt x="578" y="220"/>
                    <a:pt x="535" y="178"/>
                    <a:pt x="483" y="149"/>
                  </a:cubicBezTo>
                  <a:close/>
                  <a:moveTo>
                    <a:pt x="148" y="149"/>
                  </a:moveTo>
                  <a:cubicBezTo>
                    <a:pt x="96" y="178"/>
                    <a:pt x="53" y="219"/>
                    <a:pt x="23" y="270"/>
                  </a:cubicBezTo>
                  <a:cubicBezTo>
                    <a:pt x="43" y="144"/>
                    <a:pt x="144" y="43"/>
                    <a:pt x="270" y="23"/>
                  </a:cubicBezTo>
                  <a:cubicBezTo>
                    <a:pt x="219" y="54"/>
                    <a:pt x="177" y="97"/>
                    <a:pt x="148" y="149"/>
                  </a:cubicBezTo>
                  <a:close/>
                  <a:moveTo>
                    <a:pt x="198" y="552"/>
                  </a:moveTo>
                  <a:cubicBezTo>
                    <a:pt x="219" y="574"/>
                    <a:pt x="243" y="594"/>
                    <a:pt x="269" y="610"/>
                  </a:cubicBezTo>
                  <a:cubicBezTo>
                    <a:pt x="236" y="604"/>
                    <a:pt x="204" y="593"/>
                    <a:pt x="174" y="577"/>
                  </a:cubicBezTo>
                  <a:lnTo>
                    <a:pt x="198" y="552"/>
                  </a:lnTo>
                  <a:close/>
                  <a:moveTo>
                    <a:pt x="43" y="551"/>
                  </a:moveTo>
                  <a:cubicBezTo>
                    <a:pt x="43" y="551"/>
                    <a:pt x="42" y="550"/>
                    <a:pt x="42" y="550"/>
                  </a:cubicBezTo>
                  <a:cubicBezTo>
                    <a:pt x="42" y="549"/>
                    <a:pt x="43" y="548"/>
                    <a:pt x="43" y="548"/>
                  </a:cubicBezTo>
                  <a:cubicBezTo>
                    <a:pt x="166" y="417"/>
                    <a:pt x="166" y="417"/>
                    <a:pt x="166" y="417"/>
                  </a:cubicBezTo>
                  <a:cubicBezTo>
                    <a:pt x="167" y="415"/>
                    <a:pt x="167" y="412"/>
                    <a:pt x="165" y="410"/>
                  </a:cubicBezTo>
                  <a:cubicBezTo>
                    <a:pt x="122" y="370"/>
                    <a:pt x="122" y="370"/>
                    <a:pt x="122" y="370"/>
                  </a:cubicBezTo>
                  <a:cubicBezTo>
                    <a:pt x="120" y="368"/>
                    <a:pt x="120" y="367"/>
                    <a:pt x="119" y="365"/>
                  </a:cubicBezTo>
                  <a:cubicBezTo>
                    <a:pt x="307" y="330"/>
                    <a:pt x="307" y="330"/>
                    <a:pt x="307" y="330"/>
                  </a:cubicBezTo>
                  <a:cubicBezTo>
                    <a:pt x="308" y="329"/>
                    <a:pt x="310" y="330"/>
                    <a:pt x="312" y="332"/>
                  </a:cubicBezTo>
                  <a:cubicBezTo>
                    <a:pt x="314" y="334"/>
                    <a:pt x="314" y="336"/>
                    <a:pt x="314" y="337"/>
                  </a:cubicBezTo>
                  <a:cubicBezTo>
                    <a:pt x="291" y="526"/>
                    <a:pt x="291" y="526"/>
                    <a:pt x="291" y="526"/>
                  </a:cubicBezTo>
                  <a:cubicBezTo>
                    <a:pt x="289" y="526"/>
                    <a:pt x="287" y="525"/>
                    <a:pt x="286" y="523"/>
                  </a:cubicBezTo>
                  <a:cubicBezTo>
                    <a:pt x="243" y="483"/>
                    <a:pt x="243" y="483"/>
                    <a:pt x="243" y="483"/>
                  </a:cubicBezTo>
                  <a:cubicBezTo>
                    <a:pt x="242" y="482"/>
                    <a:pt x="241" y="481"/>
                    <a:pt x="239" y="482"/>
                  </a:cubicBezTo>
                  <a:cubicBezTo>
                    <a:pt x="238" y="482"/>
                    <a:pt x="237" y="482"/>
                    <a:pt x="236" y="483"/>
                  </a:cubicBezTo>
                  <a:cubicBezTo>
                    <a:pt x="113" y="614"/>
                    <a:pt x="113" y="614"/>
                    <a:pt x="113" y="614"/>
                  </a:cubicBezTo>
                  <a:cubicBezTo>
                    <a:pt x="113" y="614"/>
                    <a:pt x="112" y="615"/>
                    <a:pt x="112" y="615"/>
                  </a:cubicBezTo>
                  <a:cubicBezTo>
                    <a:pt x="111" y="615"/>
                    <a:pt x="110" y="614"/>
                    <a:pt x="110" y="614"/>
                  </a:cubicBezTo>
                  <a:lnTo>
                    <a:pt x="43" y="551"/>
                  </a:lnTo>
                  <a:close/>
                  <a:moveTo>
                    <a:pt x="627" y="316"/>
                  </a:moveTo>
                  <a:cubicBezTo>
                    <a:pt x="627" y="316"/>
                    <a:pt x="627" y="316"/>
                    <a:pt x="627" y="316"/>
                  </a:cubicBezTo>
                  <a:cubicBezTo>
                    <a:pt x="627" y="316"/>
                    <a:pt x="627" y="316"/>
                    <a:pt x="627" y="316"/>
                  </a:cubicBezTo>
                  <a:close/>
                </a:path>
              </a:pathLst>
            </a:custGeom>
            <a:solidFill>
              <a:srgbClr val="F4726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Lato Light"/>
                <a:ea typeface="Lato Light"/>
                <a:cs typeface="Lato Light"/>
                <a:sym typeface="Lato Light"/>
              </a:endParaRPr>
            </a:p>
          </p:txBody>
        </p:sp>
        <p:sp>
          <p:nvSpPr>
            <p:cNvPr id="100" name="Google Shape;100;p16"/>
            <p:cNvSpPr txBox="1"/>
            <p:nvPr/>
          </p:nvSpPr>
          <p:spPr>
            <a:xfrm>
              <a:off x="4935552" y="2934155"/>
              <a:ext cx="2809500" cy="1186800"/>
            </a:xfrm>
            <a:prstGeom prst="rect">
              <a:avLst/>
            </a:prstGeom>
            <a:noFill/>
            <a:ln>
              <a:noFill/>
            </a:ln>
          </p:spPr>
          <p:txBody>
            <a:bodyPr anchorCtr="0" anchor="t" bIns="45700" lIns="91425" spcFirstLastPara="1" rIns="91425" wrap="square" tIns="45700">
              <a:noAutofit/>
            </a:bodyPr>
            <a:lstStyle/>
            <a:p>
              <a:pPr indent="0" lvl="0" marL="0" marR="0" rtl="0" algn="ctr">
                <a:lnSpc>
                  <a:spcPct val="153750"/>
                </a:lnSpc>
                <a:spcBef>
                  <a:spcPts val="0"/>
                </a:spcBef>
                <a:spcAft>
                  <a:spcPts val="0"/>
                </a:spcAft>
                <a:buClr>
                  <a:srgbClr val="1F1F1F"/>
                </a:buClr>
                <a:buSzPts val="1600"/>
                <a:buFont typeface="Arial"/>
                <a:buNone/>
              </a:pPr>
              <a:r>
                <a:rPr lang="en" sz="1600">
                  <a:solidFill>
                    <a:schemeClr val="lt1"/>
                  </a:solidFill>
                  <a:latin typeface="Lato Light"/>
                  <a:ea typeface="Lato Light"/>
                  <a:cs typeface="Lato Light"/>
                  <a:sym typeface="Lato Light"/>
                </a:rPr>
                <a:t>NTAA - Small Business</a:t>
              </a:r>
              <a:endParaRPr sz="1600">
                <a:solidFill>
                  <a:schemeClr val="lt1"/>
                </a:solidFill>
                <a:latin typeface="Lato Light"/>
                <a:ea typeface="Lato Light"/>
                <a:cs typeface="Lato Light"/>
                <a:sym typeface="Lato Light"/>
              </a:endParaRPr>
            </a:p>
            <a:p>
              <a:pPr indent="0" lvl="0" marL="0" marR="0" rtl="0" algn="ctr">
                <a:lnSpc>
                  <a:spcPct val="153750"/>
                </a:lnSpc>
                <a:spcBef>
                  <a:spcPts val="0"/>
                </a:spcBef>
                <a:spcAft>
                  <a:spcPts val="0"/>
                </a:spcAft>
                <a:buClr>
                  <a:srgbClr val="1F1F1F"/>
                </a:buClr>
                <a:buSzPts val="1600"/>
                <a:buFont typeface="Arial"/>
                <a:buNone/>
              </a:pPr>
              <a:r>
                <a:rPr lang="en" sz="1600">
                  <a:solidFill>
                    <a:schemeClr val="lt1"/>
                  </a:solidFill>
                  <a:latin typeface="Poppins Light"/>
                  <a:ea typeface="Poppins Light"/>
                  <a:cs typeface="Poppins Light"/>
                  <a:sym typeface="Poppins Light"/>
                </a:rPr>
                <a:t>₦100m</a:t>
              </a:r>
              <a:r>
                <a:rPr lang="en" sz="1600">
                  <a:solidFill>
                    <a:schemeClr val="lt1"/>
                  </a:solidFill>
                  <a:latin typeface="Lato Light"/>
                  <a:ea typeface="Lato Light"/>
                  <a:cs typeface="Lato Light"/>
                  <a:sym typeface="Lato Light"/>
                </a:rPr>
                <a:t> + 250m Asset</a:t>
              </a:r>
              <a:endParaRPr sz="1600">
                <a:solidFill>
                  <a:schemeClr val="lt1"/>
                </a:solidFill>
                <a:latin typeface="Lato Light"/>
                <a:ea typeface="Lato Light"/>
                <a:cs typeface="Lato Light"/>
                <a:sym typeface="Lato Light"/>
              </a:endParaRPr>
            </a:p>
            <a:p>
              <a:pPr indent="0" lvl="0" marL="0" marR="0" rtl="0" algn="ctr">
                <a:lnSpc>
                  <a:spcPct val="153750"/>
                </a:lnSpc>
                <a:spcBef>
                  <a:spcPts val="0"/>
                </a:spcBef>
                <a:spcAft>
                  <a:spcPts val="0"/>
                </a:spcAft>
                <a:buClr>
                  <a:srgbClr val="1F1F1F"/>
                </a:buClr>
                <a:buSzPts val="1600"/>
                <a:buFont typeface="Arial"/>
                <a:buNone/>
              </a:pPr>
              <a:r>
                <a:rPr lang="en" sz="1600">
                  <a:solidFill>
                    <a:schemeClr val="lt1"/>
                  </a:solidFill>
                  <a:latin typeface="Lato Light"/>
                  <a:ea typeface="Lato Light"/>
                  <a:cs typeface="Lato Light"/>
                  <a:sym typeface="Lato Light"/>
                </a:rPr>
                <a:t>VAT</a:t>
              </a:r>
              <a:endParaRPr sz="1600">
                <a:solidFill>
                  <a:schemeClr val="lt1"/>
                </a:solidFill>
                <a:latin typeface="Lato Light"/>
                <a:ea typeface="Lato Light"/>
                <a:cs typeface="Lato Light"/>
                <a:sym typeface="Lato Light"/>
              </a:endParaRPr>
            </a:p>
          </p:txBody>
        </p:sp>
      </p:grpSp>
      <p:sp>
        <p:nvSpPr>
          <p:cNvPr id="101" name="Google Shape;101;p16"/>
          <p:cNvSpPr txBox="1"/>
          <p:nvPr>
            <p:ph type="title"/>
          </p:nvPr>
        </p:nvSpPr>
        <p:spPr>
          <a:xfrm>
            <a:off x="4271707" y="2672150"/>
            <a:ext cx="8745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chemeClr val="lt1"/>
                </a:solidFill>
                <a:latin typeface="Poppins"/>
                <a:ea typeface="Poppins"/>
                <a:cs typeface="Poppins"/>
                <a:sym typeface="Poppins"/>
              </a:rPr>
              <a:t>Vs</a:t>
            </a:r>
            <a:endParaRPr>
              <a:solidFill>
                <a:schemeClr val="lt1"/>
              </a:solidFill>
              <a:latin typeface="Poppins"/>
              <a:ea typeface="Poppins"/>
              <a:cs typeface="Poppins"/>
              <a:sym typeface="Poppi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6"/>
                                        </p:tgtEl>
                                        <p:attrNameLst>
                                          <p:attrName>style.visibility</p:attrName>
                                        </p:attrNameLst>
                                      </p:cBhvr>
                                      <p:to>
                                        <p:strVal val="visible"/>
                                      </p:to>
                                    </p:set>
                                    <p:anim calcmode="lin" valueType="num">
                                      <p:cBhvr additive="base">
                                        <p:cTn dur="1000"/>
                                        <p:tgtEl>
                                          <p:spTgt spid="76"/>
                                        </p:tgtEl>
                                        <p:attrNameLst>
                                          <p:attrName>ppt_w</p:attrName>
                                        </p:attrNameLst>
                                      </p:cBhvr>
                                      <p:tavLst>
                                        <p:tav fmla="" tm="0">
                                          <p:val>
                                            <p:strVal val="0"/>
                                          </p:val>
                                        </p:tav>
                                        <p:tav fmla="" tm="100000">
                                          <p:val>
                                            <p:strVal val="#ppt_w"/>
                                          </p:val>
                                        </p:tav>
                                      </p:tavLst>
                                    </p:anim>
                                    <p:anim calcmode="lin" valueType="num">
                                      <p:cBhvr additive="base">
                                        <p:cTn dur="1000"/>
                                        <p:tgtEl>
                                          <p:spTgt spid="7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01"/>
                                        </p:tgtEl>
                                        <p:attrNameLst>
                                          <p:attrName>style.visibility</p:attrName>
                                        </p:attrNameLst>
                                      </p:cBhvr>
                                      <p:to>
                                        <p:strVal val="visible"/>
                                      </p:to>
                                    </p:set>
                                    <p:anim calcmode="lin" valueType="num">
                                      <p:cBhvr additive="base">
                                        <p:cTn dur="1000"/>
                                        <p:tgtEl>
                                          <p:spTgt spid="101"/>
                                        </p:tgtEl>
                                        <p:attrNameLst>
                                          <p:attrName>ppt_w</p:attrName>
                                        </p:attrNameLst>
                                      </p:cBhvr>
                                      <p:tavLst>
                                        <p:tav fmla="" tm="0">
                                          <p:val>
                                            <p:strVal val="0"/>
                                          </p:val>
                                        </p:tav>
                                        <p:tav fmla="" tm="100000">
                                          <p:val>
                                            <p:strVal val="#ppt_w"/>
                                          </p:val>
                                        </p:tav>
                                      </p:tavLst>
                                    </p:anim>
                                    <p:anim calcmode="lin" valueType="num">
                                      <p:cBhvr additive="base">
                                        <p:cTn dur="1000"/>
                                        <p:tgtEl>
                                          <p:spTgt spid="101"/>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90"/>
                                        </p:tgtEl>
                                        <p:attrNameLst>
                                          <p:attrName>style.visibility</p:attrName>
                                        </p:attrNameLst>
                                      </p:cBhvr>
                                      <p:to>
                                        <p:strVal val="visible"/>
                                      </p:to>
                                    </p:set>
                                    <p:anim calcmode="lin" valueType="num">
                                      <p:cBhvr additive="base">
                                        <p:cTn dur="1000"/>
                                        <p:tgtEl>
                                          <p:spTgt spid="90"/>
                                        </p:tgtEl>
                                        <p:attrNameLst>
                                          <p:attrName>ppt_w</p:attrName>
                                        </p:attrNameLst>
                                      </p:cBhvr>
                                      <p:tavLst>
                                        <p:tav fmla="" tm="0">
                                          <p:val>
                                            <p:strVal val="0"/>
                                          </p:val>
                                        </p:tav>
                                        <p:tav fmla="" tm="100000">
                                          <p:val>
                                            <p:strVal val="#ppt_w"/>
                                          </p:val>
                                        </p:tav>
                                      </p:tavLst>
                                    </p:anim>
                                    <p:anim calcmode="lin" valueType="num">
                                      <p:cBhvr additive="base">
                                        <p:cTn dur="1000"/>
                                        <p:tgtEl>
                                          <p:spTgt spid="90"/>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Poppins"/>
                <a:ea typeface="Poppins"/>
                <a:cs typeface="Poppins"/>
                <a:sym typeface="Poppins"/>
              </a:rPr>
              <a:t>VAT Obligations</a:t>
            </a:r>
            <a:endParaRPr b="1">
              <a:latin typeface="Poppins"/>
              <a:ea typeface="Poppins"/>
              <a:cs typeface="Poppins"/>
              <a:sym typeface="Poppins"/>
            </a:endParaRPr>
          </a:p>
        </p:txBody>
      </p:sp>
      <p:grpSp>
        <p:nvGrpSpPr>
          <p:cNvPr id="107" name="Google Shape;107;p17"/>
          <p:cNvGrpSpPr/>
          <p:nvPr/>
        </p:nvGrpSpPr>
        <p:grpSpPr>
          <a:xfrm>
            <a:off x="3575905" y="2850629"/>
            <a:ext cx="5089215" cy="1222561"/>
            <a:chOff x="3329122" y="2591505"/>
            <a:chExt cx="4619420" cy="753226"/>
          </a:xfrm>
        </p:grpSpPr>
        <p:grpSp>
          <p:nvGrpSpPr>
            <p:cNvPr id="108" name="Google Shape;108;p17"/>
            <p:cNvGrpSpPr/>
            <p:nvPr/>
          </p:nvGrpSpPr>
          <p:grpSpPr>
            <a:xfrm>
              <a:off x="3329122" y="2591505"/>
              <a:ext cx="2197670" cy="753226"/>
              <a:chOff x="4079828" y="2000384"/>
              <a:chExt cx="2578214" cy="704147"/>
            </a:xfrm>
          </p:grpSpPr>
          <p:sp>
            <p:nvSpPr>
              <p:cNvPr id="109" name="Google Shape;109;p17"/>
              <p:cNvSpPr/>
              <p:nvPr/>
            </p:nvSpPr>
            <p:spPr>
              <a:xfrm>
                <a:off x="4079828" y="2006734"/>
                <a:ext cx="2578214" cy="617377"/>
              </a:xfrm>
              <a:custGeom>
                <a:rect b="b" l="l" r="r" t="t"/>
                <a:pathLst>
                  <a:path extrusionOk="0" h="619" w="2585">
                    <a:moveTo>
                      <a:pt x="618" y="619"/>
                    </a:moveTo>
                    <a:lnTo>
                      <a:pt x="2585" y="619"/>
                    </a:lnTo>
                    <a:lnTo>
                      <a:pt x="1967" y="0"/>
                    </a:lnTo>
                    <a:lnTo>
                      <a:pt x="0" y="0"/>
                    </a:lnTo>
                    <a:lnTo>
                      <a:pt x="618" y="619"/>
                    </a:lnTo>
                    <a:close/>
                  </a:path>
                </a:pathLst>
              </a:custGeom>
              <a:solidFill>
                <a:srgbClr val="F8C614"/>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991"/>
                  <a:buFont typeface="Lato"/>
                  <a:buNone/>
                </a:pPr>
                <a:r>
                  <a:t/>
                </a:r>
                <a:endParaRPr b="1" i="0" sz="990" u="none" cap="none" strike="noStrike">
                  <a:solidFill>
                    <a:srgbClr val="7F7F7F"/>
                  </a:solidFill>
                  <a:latin typeface="Bebas Neue"/>
                  <a:ea typeface="Bebas Neue"/>
                  <a:cs typeface="Bebas Neue"/>
                  <a:sym typeface="Bebas Neue"/>
                </a:endParaRPr>
              </a:p>
            </p:txBody>
          </p:sp>
          <p:sp>
            <p:nvSpPr>
              <p:cNvPr id="110" name="Google Shape;110;p17"/>
              <p:cNvSpPr/>
              <p:nvPr/>
            </p:nvSpPr>
            <p:spPr>
              <a:xfrm>
                <a:off x="4079828" y="2000384"/>
                <a:ext cx="616378" cy="704147"/>
              </a:xfrm>
              <a:custGeom>
                <a:rect b="b" l="l" r="r" t="t"/>
                <a:pathLst>
                  <a:path extrusionOk="0" h="706" w="618">
                    <a:moveTo>
                      <a:pt x="0" y="0"/>
                    </a:moveTo>
                    <a:lnTo>
                      <a:pt x="0" y="88"/>
                    </a:lnTo>
                    <a:lnTo>
                      <a:pt x="618" y="706"/>
                    </a:lnTo>
                    <a:lnTo>
                      <a:pt x="618" y="619"/>
                    </a:lnTo>
                    <a:lnTo>
                      <a:pt x="0" y="0"/>
                    </a:lnTo>
                    <a:close/>
                  </a:path>
                </a:pathLst>
              </a:custGeom>
              <a:solidFill>
                <a:srgbClr val="F8C614"/>
              </a:solidFill>
              <a:ln>
                <a:noFill/>
              </a:ln>
            </p:spPr>
            <p:txBody>
              <a:bodyPr anchorCtr="0" anchor="t" bIns="37725" lIns="75475" spcFirstLastPara="1" rIns="75475" wrap="square" tIns="37725">
                <a:noAutofit/>
              </a:bodyPr>
              <a:lstStyle/>
              <a:p>
                <a:pPr indent="0" lvl="0" marL="0" marR="0" rtl="0" algn="l">
                  <a:lnSpc>
                    <a:spcPct val="100000"/>
                  </a:lnSpc>
                  <a:spcBef>
                    <a:spcPts val="0"/>
                  </a:spcBef>
                  <a:spcAft>
                    <a:spcPts val="0"/>
                  </a:spcAft>
                  <a:buClr>
                    <a:srgbClr val="000000"/>
                  </a:buClr>
                  <a:buSzPts val="1486"/>
                  <a:buFont typeface="Lato"/>
                  <a:buNone/>
                </a:pPr>
                <a:r>
                  <a:t/>
                </a:r>
                <a:endParaRPr b="0" i="0" sz="1485" u="none" cap="none" strike="noStrike">
                  <a:solidFill>
                    <a:srgbClr val="000000"/>
                  </a:solidFill>
                  <a:latin typeface="Lato"/>
                  <a:ea typeface="Lato"/>
                  <a:cs typeface="Lato"/>
                  <a:sym typeface="Lato"/>
                </a:endParaRPr>
              </a:p>
            </p:txBody>
          </p:sp>
          <p:sp>
            <p:nvSpPr>
              <p:cNvPr id="111" name="Google Shape;111;p17"/>
              <p:cNvSpPr/>
              <p:nvPr/>
            </p:nvSpPr>
            <p:spPr>
              <a:xfrm>
                <a:off x="4696206" y="2617759"/>
                <a:ext cx="1961700" cy="86700"/>
              </a:xfrm>
              <a:prstGeom prst="rect">
                <a:avLst/>
              </a:prstGeom>
              <a:solidFill>
                <a:srgbClr val="F8C614"/>
              </a:solidFill>
              <a:ln>
                <a:noFill/>
              </a:ln>
            </p:spPr>
            <p:txBody>
              <a:bodyPr anchorCtr="0" anchor="t" bIns="37725" lIns="75475" spcFirstLastPara="1" rIns="75475" wrap="square" tIns="37725">
                <a:noAutofit/>
              </a:bodyPr>
              <a:lstStyle/>
              <a:p>
                <a:pPr indent="0" lvl="0" marL="0" marR="0" rtl="0" algn="l">
                  <a:lnSpc>
                    <a:spcPct val="100000"/>
                  </a:lnSpc>
                  <a:spcBef>
                    <a:spcPts val="0"/>
                  </a:spcBef>
                  <a:spcAft>
                    <a:spcPts val="0"/>
                  </a:spcAft>
                  <a:buClr>
                    <a:srgbClr val="000000"/>
                  </a:buClr>
                  <a:buSzPts val="1486"/>
                  <a:buFont typeface="Lato"/>
                  <a:buNone/>
                </a:pPr>
                <a:r>
                  <a:t/>
                </a:r>
                <a:endParaRPr b="0" i="0" sz="1485" u="none" cap="none" strike="noStrike">
                  <a:solidFill>
                    <a:srgbClr val="000000"/>
                  </a:solidFill>
                  <a:latin typeface="Lato"/>
                  <a:ea typeface="Lato"/>
                  <a:cs typeface="Lato"/>
                  <a:sym typeface="Lato"/>
                </a:endParaRPr>
              </a:p>
            </p:txBody>
          </p:sp>
          <p:sp>
            <p:nvSpPr>
              <p:cNvPr id="112" name="Google Shape;112;p17"/>
              <p:cNvSpPr/>
              <p:nvPr/>
            </p:nvSpPr>
            <p:spPr>
              <a:xfrm>
                <a:off x="4390583" y="2005267"/>
                <a:ext cx="2027650" cy="386546"/>
              </a:xfrm>
              <a:custGeom>
                <a:rect b="b" l="l" r="r" t="t"/>
                <a:pathLst>
                  <a:path extrusionOk="0" h="7435" w="10000">
                    <a:moveTo>
                      <a:pt x="1892" y="7435"/>
                    </a:moveTo>
                    <a:lnTo>
                      <a:pt x="10000" y="7313"/>
                    </a:lnTo>
                    <a:lnTo>
                      <a:pt x="8148" y="0"/>
                    </a:lnTo>
                    <a:lnTo>
                      <a:pt x="0" y="0"/>
                    </a:lnTo>
                    <a:lnTo>
                      <a:pt x="1892" y="7435"/>
                    </a:lnTo>
                    <a:close/>
                  </a:path>
                </a:pathLst>
              </a:custGeom>
              <a:solidFill>
                <a:srgbClr val="F8C614"/>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991"/>
                  <a:buFont typeface="Lato"/>
                  <a:buNone/>
                </a:pPr>
                <a:r>
                  <a:t/>
                </a:r>
                <a:endParaRPr b="1" i="0" sz="990" u="none" cap="none" strike="noStrike">
                  <a:solidFill>
                    <a:srgbClr val="7F7F7F"/>
                  </a:solidFill>
                  <a:latin typeface="Bebas Neue"/>
                  <a:ea typeface="Bebas Neue"/>
                  <a:cs typeface="Bebas Neue"/>
                  <a:sym typeface="Bebas Neue"/>
                </a:endParaRPr>
              </a:p>
            </p:txBody>
          </p:sp>
        </p:grpSp>
        <p:cxnSp>
          <p:nvCxnSpPr>
            <p:cNvPr id="113" name="Google Shape;113;p17"/>
            <p:cNvCxnSpPr/>
            <p:nvPr/>
          </p:nvCxnSpPr>
          <p:spPr>
            <a:xfrm flipH="1" rot="10800000">
              <a:off x="5523207" y="2758706"/>
              <a:ext cx="528600" cy="228600"/>
            </a:xfrm>
            <a:prstGeom prst="bentConnector3">
              <a:avLst>
                <a:gd fmla="val 50000" name="adj1"/>
              </a:avLst>
            </a:prstGeom>
            <a:noFill/>
            <a:ln cap="flat" cmpd="sng" w="10475">
              <a:solidFill>
                <a:srgbClr val="149DCC"/>
              </a:solidFill>
              <a:prstDash val="dash"/>
              <a:miter lim="800000"/>
              <a:headEnd len="lg" w="lg" type="oval"/>
              <a:tailEnd len="med" w="med" type="triangle"/>
            </a:ln>
          </p:spPr>
        </p:cxnSp>
        <p:sp>
          <p:nvSpPr>
            <p:cNvPr id="114" name="Google Shape;114;p17"/>
            <p:cNvSpPr txBox="1"/>
            <p:nvPr/>
          </p:nvSpPr>
          <p:spPr>
            <a:xfrm>
              <a:off x="6252342" y="2640775"/>
              <a:ext cx="1696200" cy="297300"/>
            </a:xfrm>
            <a:prstGeom prst="rect">
              <a:avLst/>
            </a:prstGeom>
            <a:noFill/>
            <a:ln>
              <a:noFill/>
            </a:ln>
          </p:spPr>
          <p:txBody>
            <a:bodyPr anchorCtr="0" anchor="t" bIns="37725" lIns="75475" spcFirstLastPara="1" rIns="75475" wrap="square" tIns="37725">
              <a:spAutoFit/>
            </a:bodyPr>
            <a:lstStyle/>
            <a:p>
              <a:pPr indent="0" lvl="0" marL="0" marR="0" rtl="0" algn="l">
                <a:lnSpc>
                  <a:spcPct val="100000"/>
                </a:lnSpc>
                <a:spcBef>
                  <a:spcPts val="0"/>
                </a:spcBef>
                <a:spcAft>
                  <a:spcPts val="0"/>
                </a:spcAft>
                <a:buClr>
                  <a:srgbClr val="A5A5A5"/>
                </a:buClr>
                <a:buSzPts val="1321"/>
                <a:buFont typeface="Lato"/>
                <a:buNone/>
              </a:pPr>
              <a:r>
                <a:rPr lang="en" sz="1320">
                  <a:solidFill>
                    <a:schemeClr val="dk1"/>
                  </a:solidFill>
                  <a:latin typeface="Poppins"/>
                  <a:ea typeface="Poppins"/>
                  <a:cs typeface="Poppins"/>
                  <a:sym typeface="Poppins"/>
                </a:rPr>
                <a:t>Obligation to self-account for VAT</a:t>
              </a:r>
              <a:endParaRPr i="0" sz="1155" u="none" cap="none" strike="noStrike">
                <a:solidFill>
                  <a:schemeClr val="dk1"/>
                </a:solidFill>
                <a:latin typeface="Poppins"/>
                <a:ea typeface="Poppins"/>
                <a:cs typeface="Poppins"/>
                <a:sym typeface="Poppins"/>
              </a:endParaRPr>
            </a:p>
          </p:txBody>
        </p:sp>
      </p:grpSp>
      <p:grpSp>
        <p:nvGrpSpPr>
          <p:cNvPr id="115" name="Google Shape;115;p17"/>
          <p:cNvGrpSpPr/>
          <p:nvPr/>
        </p:nvGrpSpPr>
        <p:grpSpPr>
          <a:xfrm>
            <a:off x="902924" y="1805871"/>
            <a:ext cx="5094153" cy="1308958"/>
            <a:chOff x="902889" y="1947825"/>
            <a:chExt cx="4623903" cy="806456"/>
          </a:xfrm>
        </p:grpSpPr>
        <p:grpSp>
          <p:nvGrpSpPr>
            <p:cNvPr id="116" name="Google Shape;116;p17"/>
            <p:cNvGrpSpPr/>
            <p:nvPr/>
          </p:nvGrpSpPr>
          <p:grpSpPr>
            <a:xfrm>
              <a:off x="3329122" y="2001055"/>
              <a:ext cx="2197670" cy="753226"/>
              <a:chOff x="4079828" y="2000384"/>
              <a:chExt cx="2578214" cy="704147"/>
            </a:xfrm>
          </p:grpSpPr>
          <p:sp>
            <p:nvSpPr>
              <p:cNvPr id="117" name="Google Shape;117;p17"/>
              <p:cNvSpPr/>
              <p:nvPr/>
            </p:nvSpPr>
            <p:spPr>
              <a:xfrm>
                <a:off x="4079828" y="2006734"/>
                <a:ext cx="2578214" cy="617377"/>
              </a:xfrm>
              <a:custGeom>
                <a:rect b="b" l="l" r="r" t="t"/>
                <a:pathLst>
                  <a:path extrusionOk="0" h="619" w="2585">
                    <a:moveTo>
                      <a:pt x="618" y="619"/>
                    </a:moveTo>
                    <a:lnTo>
                      <a:pt x="2585" y="619"/>
                    </a:lnTo>
                    <a:lnTo>
                      <a:pt x="1967" y="0"/>
                    </a:lnTo>
                    <a:lnTo>
                      <a:pt x="0" y="0"/>
                    </a:lnTo>
                    <a:lnTo>
                      <a:pt x="618" y="619"/>
                    </a:lnTo>
                    <a:close/>
                  </a:path>
                </a:pathLst>
              </a:custGeom>
              <a:solidFill>
                <a:srgbClr val="000435"/>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991"/>
                  <a:buFont typeface="Lato"/>
                  <a:buNone/>
                </a:pPr>
                <a:r>
                  <a:t/>
                </a:r>
                <a:endParaRPr b="1" i="0" sz="990" u="none" cap="none" strike="noStrike">
                  <a:solidFill>
                    <a:srgbClr val="7F7F7F"/>
                  </a:solidFill>
                  <a:latin typeface="Bebas Neue"/>
                  <a:ea typeface="Bebas Neue"/>
                  <a:cs typeface="Bebas Neue"/>
                  <a:sym typeface="Bebas Neue"/>
                </a:endParaRPr>
              </a:p>
            </p:txBody>
          </p:sp>
          <p:sp>
            <p:nvSpPr>
              <p:cNvPr id="118" name="Google Shape;118;p17"/>
              <p:cNvSpPr/>
              <p:nvPr/>
            </p:nvSpPr>
            <p:spPr>
              <a:xfrm>
                <a:off x="4079828" y="2000384"/>
                <a:ext cx="616378" cy="704147"/>
              </a:xfrm>
              <a:custGeom>
                <a:rect b="b" l="l" r="r" t="t"/>
                <a:pathLst>
                  <a:path extrusionOk="0" h="706" w="618">
                    <a:moveTo>
                      <a:pt x="0" y="0"/>
                    </a:moveTo>
                    <a:lnTo>
                      <a:pt x="0" y="88"/>
                    </a:lnTo>
                    <a:lnTo>
                      <a:pt x="618" y="706"/>
                    </a:lnTo>
                    <a:lnTo>
                      <a:pt x="618" y="619"/>
                    </a:lnTo>
                    <a:lnTo>
                      <a:pt x="0" y="0"/>
                    </a:lnTo>
                    <a:close/>
                  </a:path>
                </a:pathLst>
              </a:custGeom>
              <a:solidFill>
                <a:srgbClr val="000435"/>
              </a:solidFill>
              <a:ln>
                <a:noFill/>
              </a:ln>
            </p:spPr>
            <p:txBody>
              <a:bodyPr anchorCtr="0" anchor="t" bIns="37725" lIns="75475" spcFirstLastPara="1" rIns="75475" wrap="square" tIns="37725">
                <a:noAutofit/>
              </a:bodyPr>
              <a:lstStyle/>
              <a:p>
                <a:pPr indent="0" lvl="0" marL="0" marR="0" rtl="0" algn="l">
                  <a:lnSpc>
                    <a:spcPct val="100000"/>
                  </a:lnSpc>
                  <a:spcBef>
                    <a:spcPts val="0"/>
                  </a:spcBef>
                  <a:spcAft>
                    <a:spcPts val="0"/>
                  </a:spcAft>
                  <a:buClr>
                    <a:srgbClr val="000000"/>
                  </a:buClr>
                  <a:buSzPts val="1486"/>
                  <a:buFont typeface="Lato"/>
                  <a:buNone/>
                </a:pPr>
                <a:r>
                  <a:t/>
                </a:r>
                <a:endParaRPr b="0" i="0" sz="1485" u="none" cap="none" strike="noStrike">
                  <a:solidFill>
                    <a:srgbClr val="000000"/>
                  </a:solidFill>
                  <a:latin typeface="Lato"/>
                  <a:ea typeface="Lato"/>
                  <a:cs typeface="Lato"/>
                  <a:sym typeface="Lato"/>
                </a:endParaRPr>
              </a:p>
            </p:txBody>
          </p:sp>
          <p:sp>
            <p:nvSpPr>
              <p:cNvPr id="119" name="Google Shape;119;p17"/>
              <p:cNvSpPr/>
              <p:nvPr/>
            </p:nvSpPr>
            <p:spPr>
              <a:xfrm>
                <a:off x="4696206" y="2617759"/>
                <a:ext cx="1961700" cy="86700"/>
              </a:xfrm>
              <a:prstGeom prst="rect">
                <a:avLst/>
              </a:prstGeom>
              <a:solidFill>
                <a:srgbClr val="000435"/>
              </a:solidFill>
              <a:ln>
                <a:noFill/>
              </a:ln>
            </p:spPr>
            <p:txBody>
              <a:bodyPr anchorCtr="0" anchor="t" bIns="37725" lIns="75475" spcFirstLastPara="1" rIns="75475" wrap="square" tIns="37725">
                <a:noAutofit/>
              </a:bodyPr>
              <a:lstStyle/>
              <a:p>
                <a:pPr indent="0" lvl="0" marL="0" marR="0" rtl="0" algn="l">
                  <a:lnSpc>
                    <a:spcPct val="100000"/>
                  </a:lnSpc>
                  <a:spcBef>
                    <a:spcPts val="0"/>
                  </a:spcBef>
                  <a:spcAft>
                    <a:spcPts val="0"/>
                  </a:spcAft>
                  <a:buClr>
                    <a:srgbClr val="000000"/>
                  </a:buClr>
                  <a:buSzPts val="1486"/>
                  <a:buFont typeface="Lato"/>
                  <a:buNone/>
                </a:pPr>
                <a:r>
                  <a:t/>
                </a:r>
                <a:endParaRPr b="0" i="0" sz="1485" u="none" cap="none" strike="noStrike">
                  <a:solidFill>
                    <a:srgbClr val="000000"/>
                  </a:solidFill>
                  <a:latin typeface="Lato"/>
                  <a:ea typeface="Lato"/>
                  <a:cs typeface="Lato"/>
                  <a:sym typeface="Lato"/>
                </a:endParaRPr>
              </a:p>
            </p:txBody>
          </p:sp>
        </p:grpSp>
        <p:cxnSp>
          <p:nvCxnSpPr>
            <p:cNvPr id="120" name="Google Shape;120;p17"/>
            <p:cNvCxnSpPr/>
            <p:nvPr/>
          </p:nvCxnSpPr>
          <p:spPr>
            <a:xfrm rot="10800000">
              <a:off x="2761344" y="2099076"/>
              <a:ext cx="633000" cy="228600"/>
            </a:xfrm>
            <a:prstGeom prst="bentConnector3">
              <a:avLst>
                <a:gd fmla="val 50000" name="adj1"/>
              </a:avLst>
            </a:prstGeom>
            <a:noFill/>
            <a:ln cap="flat" cmpd="sng" w="10475">
              <a:solidFill>
                <a:srgbClr val="1189B2"/>
              </a:solidFill>
              <a:prstDash val="dash"/>
              <a:miter lim="800000"/>
              <a:headEnd len="lg" w="lg" type="oval"/>
              <a:tailEnd len="med" w="med" type="triangle"/>
            </a:ln>
          </p:spPr>
        </p:cxnSp>
        <p:sp>
          <p:nvSpPr>
            <p:cNvPr id="121" name="Google Shape;121;p17"/>
            <p:cNvSpPr txBox="1"/>
            <p:nvPr/>
          </p:nvSpPr>
          <p:spPr>
            <a:xfrm>
              <a:off x="902889" y="1947825"/>
              <a:ext cx="1758300" cy="297600"/>
            </a:xfrm>
            <a:prstGeom prst="rect">
              <a:avLst/>
            </a:prstGeom>
            <a:noFill/>
            <a:ln>
              <a:noFill/>
            </a:ln>
          </p:spPr>
          <p:txBody>
            <a:bodyPr anchorCtr="0" anchor="t" bIns="37725" lIns="75475" spcFirstLastPara="1" rIns="75475" wrap="square" tIns="37725">
              <a:spAutoFit/>
            </a:bodyPr>
            <a:lstStyle/>
            <a:p>
              <a:pPr indent="0" lvl="0" marL="0" marR="0" rtl="0" algn="r">
                <a:lnSpc>
                  <a:spcPct val="100000"/>
                </a:lnSpc>
                <a:spcBef>
                  <a:spcPts val="0"/>
                </a:spcBef>
                <a:spcAft>
                  <a:spcPts val="0"/>
                </a:spcAft>
                <a:buClr>
                  <a:srgbClr val="A5A5A5"/>
                </a:buClr>
                <a:buSzPts val="1321"/>
                <a:buFont typeface="Lato"/>
                <a:buNone/>
              </a:pPr>
              <a:r>
                <a:rPr lang="en" sz="1322">
                  <a:solidFill>
                    <a:schemeClr val="dk1"/>
                  </a:solidFill>
                  <a:latin typeface="Poppins"/>
                  <a:ea typeface="Poppins"/>
                  <a:cs typeface="Poppins"/>
                  <a:sym typeface="Poppins"/>
                </a:rPr>
                <a:t>Obligation to </a:t>
              </a:r>
              <a:endParaRPr sz="1322">
                <a:solidFill>
                  <a:schemeClr val="dk1"/>
                </a:solidFill>
                <a:latin typeface="Poppins"/>
                <a:ea typeface="Poppins"/>
                <a:cs typeface="Poppins"/>
                <a:sym typeface="Poppins"/>
              </a:endParaRPr>
            </a:p>
            <a:p>
              <a:pPr indent="0" lvl="0" marL="0" marR="0" rtl="0" algn="r">
                <a:lnSpc>
                  <a:spcPct val="100000"/>
                </a:lnSpc>
                <a:spcBef>
                  <a:spcPts val="0"/>
                </a:spcBef>
                <a:spcAft>
                  <a:spcPts val="0"/>
                </a:spcAft>
                <a:buClr>
                  <a:srgbClr val="A5A5A5"/>
                </a:buClr>
                <a:buSzPts val="1321"/>
                <a:buFont typeface="Lato"/>
                <a:buNone/>
              </a:pPr>
              <a:r>
                <a:rPr lang="en" sz="1322">
                  <a:solidFill>
                    <a:schemeClr val="dk1"/>
                  </a:solidFill>
                  <a:latin typeface="Poppins"/>
                  <a:ea typeface="Poppins"/>
                  <a:cs typeface="Poppins"/>
                  <a:sym typeface="Poppins"/>
                </a:rPr>
                <a:t>withhold VAT</a:t>
              </a:r>
              <a:endParaRPr i="0" sz="1322" u="none" cap="none" strike="noStrike">
                <a:solidFill>
                  <a:schemeClr val="dk1"/>
                </a:solidFill>
                <a:latin typeface="Poppins"/>
                <a:ea typeface="Poppins"/>
                <a:cs typeface="Poppins"/>
                <a:sym typeface="Poppins"/>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1000"/>
                                        <p:tgtEl>
                                          <p:spTgt spid="115"/>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107"/>
                                        </p:tgtEl>
                                        <p:attrNameLst>
                                          <p:attrName>style.visibility</p:attrName>
                                        </p:attrNameLst>
                                      </p:cBhvr>
                                      <p:to>
                                        <p:strVal val="visible"/>
                                      </p:to>
                                    </p:set>
                                    <p:anim calcmode="lin" valueType="num">
                                      <p:cBhvr additive="base">
                                        <p:cTn dur="1000"/>
                                        <p:tgtEl>
                                          <p:spTgt spid="107"/>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Poppins"/>
                <a:ea typeface="Poppins"/>
                <a:cs typeface="Poppins"/>
                <a:sym typeface="Poppins"/>
              </a:rPr>
              <a:t>Obligation to withhold VAT</a:t>
            </a:r>
            <a:endParaRPr b="1">
              <a:latin typeface="Poppins"/>
              <a:ea typeface="Poppins"/>
              <a:cs typeface="Poppins"/>
              <a:sym typeface="Poppins"/>
            </a:endParaRPr>
          </a:p>
        </p:txBody>
      </p:sp>
      <p:sp>
        <p:nvSpPr>
          <p:cNvPr id="127" name="Google Shape;127;p18"/>
          <p:cNvSpPr txBox="1"/>
          <p:nvPr>
            <p:ph idx="1" type="body"/>
          </p:nvPr>
        </p:nvSpPr>
        <p:spPr>
          <a:xfrm>
            <a:off x="311700" y="1152475"/>
            <a:ext cx="7256400" cy="2996700"/>
          </a:xfrm>
          <a:prstGeom prst="rect">
            <a:avLst/>
          </a:prstGeom>
          <a:ln cap="flat" cmpd="sng" w="38100">
            <a:solidFill>
              <a:srgbClr val="000000"/>
            </a:solidFill>
            <a:prstDash val="solid"/>
            <a:round/>
            <a:headEnd len="sm" w="sm" type="none"/>
            <a:tailEnd len="sm" w="sm" type="none"/>
          </a:ln>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200">
                <a:solidFill>
                  <a:schemeClr val="dk1"/>
                </a:solidFill>
                <a:latin typeface="Poppins"/>
                <a:ea typeface="Poppins"/>
                <a:cs typeface="Poppins"/>
                <a:sym typeface="Poppins"/>
              </a:rPr>
              <a:t>Section 13(1) and (2) of the VAT Act requires all ministries, statutory bodies or other agency of government (MDAs), companies operating in the oil and gas sector, MTN, Airtel and all money deposit Banks to withhold, collect and remit VAT due on all payments made to contractors. </a:t>
            </a:r>
            <a:endParaRPr sz="1200">
              <a:solidFill>
                <a:schemeClr val="dk1"/>
              </a:solidFill>
              <a:latin typeface="Poppins"/>
              <a:ea typeface="Poppins"/>
              <a:cs typeface="Poppins"/>
              <a:sym typeface="Poppins"/>
            </a:endParaRPr>
          </a:p>
          <a:p>
            <a:pPr indent="0" lvl="0" marL="0" rtl="0" algn="l">
              <a:spcBef>
                <a:spcPts val="1200"/>
              </a:spcBef>
              <a:spcAft>
                <a:spcPts val="0"/>
              </a:spcAft>
              <a:buNone/>
            </a:pPr>
            <a:r>
              <a:rPr lang="en" sz="1200">
                <a:solidFill>
                  <a:schemeClr val="dk1"/>
                </a:solidFill>
                <a:latin typeface="Poppins"/>
                <a:ea typeface="Poppins"/>
                <a:cs typeface="Poppins"/>
                <a:sym typeface="Poppins"/>
              </a:rPr>
              <a:t>The designated collection agents are required to;</a:t>
            </a:r>
            <a:endParaRPr sz="1200">
              <a:solidFill>
                <a:schemeClr val="dk1"/>
              </a:solidFill>
              <a:latin typeface="Poppins"/>
              <a:ea typeface="Poppins"/>
              <a:cs typeface="Poppins"/>
              <a:sym typeface="Poppins"/>
            </a:endParaRPr>
          </a:p>
          <a:p>
            <a:pPr indent="-304800" lvl="0" marL="457200" rtl="0" algn="l">
              <a:spcBef>
                <a:spcPts val="120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Prepare a separate schedule showing the name, tax identification number (TIN), address of the vendor, contractor or supplier, gross amount of the invoice, VAT charged on the supply and the month of return.</a:t>
            </a:r>
            <a:endParaRPr sz="1200">
              <a:solidFill>
                <a:schemeClr val="dk1"/>
              </a:solidFill>
              <a:latin typeface="Poppins"/>
              <a:ea typeface="Poppins"/>
              <a:cs typeface="Poppins"/>
              <a:sym typeface="Poppins"/>
            </a:endParaRPr>
          </a:p>
          <a:p>
            <a:pPr indent="-304800" lvl="0" marL="457200" rtl="0" algn="l">
              <a:spcBef>
                <a:spcPts val="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Deduct or withhold the VAT stated on the supplier’s invoice;</a:t>
            </a:r>
            <a:endParaRPr sz="1200">
              <a:solidFill>
                <a:schemeClr val="dk1"/>
              </a:solidFill>
              <a:latin typeface="Poppins"/>
              <a:ea typeface="Poppins"/>
              <a:cs typeface="Poppins"/>
              <a:sym typeface="Poppins"/>
            </a:endParaRPr>
          </a:p>
          <a:p>
            <a:pPr indent="-304800" lvl="0" marL="457200" rtl="0" algn="l">
              <a:spcBef>
                <a:spcPts val="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Remit the amount withheld directly to the Service in the currency of transaction, separately from VAT collected on sales made by the taxpayer; and</a:t>
            </a:r>
            <a:endParaRPr sz="1200">
              <a:solidFill>
                <a:schemeClr val="dk1"/>
              </a:solidFill>
              <a:latin typeface="Poppins"/>
              <a:ea typeface="Poppins"/>
              <a:cs typeface="Poppins"/>
              <a:sym typeface="Poppins"/>
            </a:endParaRPr>
          </a:p>
          <a:p>
            <a:pPr indent="-304800" lvl="0" marL="457200" rtl="0" algn="l">
              <a:spcBef>
                <a:spcPts val="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 File the return of VAT withheld using the relevant module provided on the FIRS’ TaxPro-Max (TPM) platform.</a:t>
            </a:r>
            <a:endParaRPr sz="1200">
              <a:solidFill>
                <a:schemeClr val="dk1"/>
              </a:solidFill>
              <a:latin typeface="Poppins"/>
              <a:ea typeface="Poppins"/>
              <a:cs typeface="Poppins"/>
              <a:sym typeface="Poppi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27"/>
                                        </p:tgtEl>
                                        <p:attrNameLst>
                                          <p:attrName>style.visibility</p:attrName>
                                        </p:attrNameLst>
                                      </p:cBhvr>
                                      <p:to>
                                        <p:strVal val="visible"/>
                                      </p:to>
                                    </p:set>
                                    <p:anim calcmode="lin" valueType="num">
                                      <p:cBhvr additive="base">
                                        <p:cTn dur="1000"/>
                                        <p:tgtEl>
                                          <p:spTgt spid="127"/>
                                        </p:tgtEl>
                                        <p:attrNameLst>
                                          <p:attrName>ppt_w</p:attrName>
                                        </p:attrNameLst>
                                      </p:cBhvr>
                                      <p:tavLst>
                                        <p:tav fmla="" tm="0">
                                          <p:val>
                                            <p:strVal val="0"/>
                                          </p:val>
                                        </p:tav>
                                        <p:tav fmla="" tm="100000">
                                          <p:val>
                                            <p:strVal val="#ppt_w"/>
                                          </p:val>
                                        </p:tav>
                                      </p:tavLst>
                                    </p:anim>
                                    <p:anim calcmode="lin" valueType="num">
                                      <p:cBhvr additive="base">
                                        <p:cTn dur="1000"/>
                                        <p:tgtEl>
                                          <p:spTgt spid="127"/>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Poppins"/>
                <a:ea typeface="Poppins"/>
                <a:cs typeface="Poppins"/>
                <a:sym typeface="Poppins"/>
              </a:rPr>
              <a:t>Obligation to self-account for VAT</a:t>
            </a:r>
            <a:endParaRPr b="1">
              <a:latin typeface="Poppins"/>
              <a:ea typeface="Poppins"/>
              <a:cs typeface="Poppins"/>
              <a:sym typeface="Poppins"/>
            </a:endParaRPr>
          </a:p>
        </p:txBody>
      </p:sp>
      <p:sp>
        <p:nvSpPr>
          <p:cNvPr id="133" name="Google Shape;133;p19"/>
          <p:cNvSpPr txBox="1"/>
          <p:nvPr>
            <p:ph idx="1" type="body"/>
          </p:nvPr>
        </p:nvSpPr>
        <p:spPr>
          <a:xfrm>
            <a:off x="311700" y="1152475"/>
            <a:ext cx="7362900" cy="2722800"/>
          </a:xfrm>
          <a:prstGeom prst="rect">
            <a:avLst/>
          </a:prstGeom>
          <a:ln cap="flat" cmpd="sng" w="38100">
            <a:solidFill>
              <a:srgbClr val="000000"/>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lang="en" sz="1200">
                <a:solidFill>
                  <a:schemeClr val="dk1"/>
                </a:solidFill>
                <a:latin typeface="Poppins"/>
                <a:ea typeface="Poppins"/>
                <a:cs typeface="Poppins"/>
                <a:sym typeface="Poppins"/>
              </a:rPr>
              <a:t>Section 14(3) &amp; (4) of the VAT Act introduced a Self-Account provision for all supplies for which VAT was not charged. </a:t>
            </a:r>
            <a:endParaRPr sz="1200">
              <a:solidFill>
                <a:schemeClr val="dk1"/>
              </a:solidFill>
              <a:latin typeface="Poppins"/>
              <a:ea typeface="Poppins"/>
              <a:cs typeface="Poppins"/>
              <a:sym typeface="Poppins"/>
            </a:endParaRPr>
          </a:p>
          <a:p>
            <a:pPr indent="0" lvl="0" marL="0" rtl="0" algn="l">
              <a:spcBef>
                <a:spcPts val="1200"/>
              </a:spcBef>
              <a:spcAft>
                <a:spcPts val="0"/>
              </a:spcAft>
              <a:buNone/>
            </a:pPr>
            <a:r>
              <a:rPr lang="en" sz="1200">
                <a:solidFill>
                  <a:schemeClr val="dk1"/>
                </a:solidFill>
                <a:latin typeface="Poppins"/>
                <a:ea typeface="Poppins"/>
                <a:cs typeface="Poppins"/>
                <a:sym typeface="Poppins"/>
              </a:rPr>
              <a:t>The Self-Account provision imposed a duty to withhold and remit VAT on a taxable person to whom a supply is made in Nigeria where:</a:t>
            </a:r>
            <a:endParaRPr sz="1200">
              <a:solidFill>
                <a:schemeClr val="dk1"/>
              </a:solidFill>
              <a:latin typeface="Poppins"/>
              <a:ea typeface="Poppins"/>
              <a:cs typeface="Poppins"/>
              <a:sym typeface="Poppins"/>
            </a:endParaRPr>
          </a:p>
          <a:p>
            <a:pPr indent="0" lvl="0" marL="0" rtl="0" algn="l">
              <a:spcBef>
                <a:spcPts val="1200"/>
              </a:spcBef>
              <a:spcAft>
                <a:spcPts val="0"/>
              </a:spcAft>
              <a:buNone/>
            </a:pPr>
            <a:r>
              <a:rPr lang="en" sz="1200">
                <a:solidFill>
                  <a:schemeClr val="dk1"/>
                </a:solidFill>
                <a:latin typeface="Poppins"/>
                <a:ea typeface="Poppins"/>
                <a:cs typeface="Poppins"/>
                <a:sym typeface="Poppins"/>
              </a:rPr>
              <a:t>i</a:t>
            </a:r>
            <a:r>
              <a:rPr lang="en" sz="1200">
                <a:solidFill>
                  <a:schemeClr val="dk1"/>
                </a:solidFill>
                <a:latin typeface="Poppins"/>
                <a:ea typeface="Poppins"/>
                <a:cs typeface="Poppins"/>
                <a:sym typeface="Poppins"/>
              </a:rPr>
              <a:t>.) T</a:t>
            </a:r>
            <a:r>
              <a:rPr lang="en" sz="1200">
                <a:solidFill>
                  <a:schemeClr val="dk1"/>
                </a:solidFill>
                <a:latin typeface="Poppins"/>
                <a:ea typeface="Poppins"/>
                <a:cs typeface="Poppins"/>
                <a:sym typeface="Poppins"/>
              </a:rPr>
              <a:t>he supplier is a person exempt from charging VAT under the Act;</a:t>
            </a:r>
            <a:endParaRPr sz="1200">
              <a:solidFill>
                <a:schemeClr val="dk1"/>
              </a:solidFill>
              <a:latin typeface="Poppins"/>
              <a:ea typeface="Poppins"/>
              <a:cs typeface="Poppins"/>
              <a:sym typeface="Poppins"/>
            </a:endParaRPr>
          </a:p>
          <a:p>
            <a:pPr indent="0" lvl="0" marL="0" rtl="0" algn="l">
              <a:spcBef>
                <a:spcPts val="1200"/>
              </a:spcBef>
              <a:spcAft>
                <a:spcPts val="0"/>
              </a:spcAft>
              <a:buNone/>
            </a:pPr>
            <a:r>
              <a:rPr lang="en" sz="1200">
                <a:solidFill>
                  <a:schemeClr val="dk1"/>
                </a:solidFill>
                <a:latin typeface="Poppins"/>
                <a:ea typeface="Poppins"/>
                <a:cs typeface="Poppins"/>
                <a:sym typeface="Poppins"/>
              </a:rPr>
              <a:t>ii.) The supplier failed to charge VAT;</a:t>
            </a:r>
            <a:endParaRPr sz="1200">
              <a:solidFill>
                <a:schemeClr val="dk1"/>
              </a:solidFill>
              <a:latin typeface="Poppins"/>
              <a:ea typeface="Poppins"/>
              <a:cs typeface="Poppins"/>
              <a:sym typeface="Poppins"/>
            </a:endParaRPr>
          </a:p>
          <a:p>
            <a:pPr indent="0" lvl="0" marL="0" rtl="0" algn="l">
              <a:spcBef>
                <a:spcPts val="1200"/>
              </a:spcBef>
              <a:spcAft>
                <a:spcPts val="1200"/>
              </a:spcAft>
              <a:buNone/>
            </a:pPr>
            <a:r>
              <a:rPr lang="en" sz="1200">
                <a:solidFill>
                  <a:schemeClr val="dk1"/>
                </a:solidFill>
                <a:latin typeface="Poppins"/>
                <a:ea typeface="Poppins"/>
                <a:cs typeface="Poppins"/>
                <a:sym typeface="Poppins"/>
              </a:rPr>
              <a:t>iii.) The supplier is a foreign company that makes taxable supply of goods or services without a fixed base or permanent establishment in Nigeria, whether or not VAT is included in the invoice.</a:t>
            </a:r>
            <a:endParaRPr sz="1200">
              <a:solidFill>
                <a:schemeClr val="dk1"/>
              </a:solidFill>
              <a:latin typeface="Poppins"/>
              <a:ea typeface="Poppins"/>
              <a:cs typeface="Poppins"/>
              <a:sym typeface="Poppi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33"/>
                                        </p:tgtEl>
                                        <p:attrNameLst>
                                          <p:attrName>style.visibility</p:attrName>
                                        </p:attrNameLst>
                                      </p:cBhvr>
                                      <p:to>
                                        <p:strVal val="visible"/>
                                      </p:to>
                                    </p:set>
                                    <p:anim calcmode="lin" valueType="num">
                                      <p:cBhvr additive="base">
                                        <p:cTn dur="1000"/>
                                        <p:tgtEl>
                                          <p:spTgt spid="133"/>
                                        </p:tgtEl>
                                        <p:attrNameLst>
                                          <p:attrName>ppt_w</p:attrName>
                                        </p:attrNameLst>
                                      </p:cBhvr>
                                      <p:tavLst>
                                        <p:tav fmla="" tm="0">
                                          <p:val>
                                            <p:strVal val="0"/>
                                          </p:val>
                                        </p:tav>
                                        <p:tav fmla="" tm="100000">
                                          <p:val>
                                            <p:strVal val="#ppt_w"/>
                                          </p:val>
                                        </p:tav>
                                      </p:tavLst>
                                    </p:anim>
                                    <p:anim calcmode="lin" valueType="num">
                                      <p:cBhvr additive="base">
                                        <p:cTn dur="1000"/>
                                        <p:tgtEl>
                                          <p:spTgt spid="133"/>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Poppins"/>
                <a:ea typeface="Poppins"/>
                <a:cs typeface="Poppins"/>
                <a:sym typeface="Poppins"/>
              </a:rPr>
              <a:t>Update in Withholding Tax Regulation</a:t>
            </a:r>
            <a:endParaRPr b="1">
              <a:latin typeface="Poppins"/>
              <a:ea typeface="Poppins"/>
              <a:cs typeface="Poppins"/>
              <a:sym typeface="Poppins"/>
            </a:endParaRPr>
          </a:p>
        </p:txBody>
      </p:sp>
      <p:grpSp>
        <p:nvGrpSpPr>
          <p:cNvPr id="139" name="Google Shape;139;p20"/>
          <p:cNvGrpSpPr/>
          <p:nvPr/>
        </p:nvGrpSpPr>
        <p:grpSpPr>
          <a:xfrm>
            <a:off x="985419" y="1793547"/>
            <a:ext cx="2674613" cy="2554282"/>
            <a:chOff x="53110" y="2221308"/>
            <a:chExt cx="2137467" cy="2041302"/>
          </a:xfrm>
        </p:grpSpPr>
        <p:sp>
          <p:nvSpPr>
            <p:cNvPr id="140" name="Google Shape;140;p20"/>
            <p:cNvSpPr/>
            <p:nvPr/>
          </p:nvSpPr>
          <p:spPr>
            <a:xfrm>
              <a:off x="1465493" y="2332879"/>
              <a:ext cx="95356" cy="95823"/>
            </a:xfrm>
            <a:custGeom>
              <a:rect b="b" l="l" r="r" t="t"/>
              <a:pathLst>
                <a:path extrusionOk="0" h="88520" w="88089">
                  <a:moveTo>
                    <a:pt x="88090" y="80470"/>
                  </a:moveTo>
                  <a:lnTo>
                    <a:pt x="78565" y="7127"/>
                  </a:lnTo>
                  <a:cubicBezTo>
                    <a:pt x="77612" y="460"/>
                    <a:pt x="69992" y="-2398"/>
                    <a:pt x="65230" y="2365"/>
                  </a:cubicBezTo>
                  <a:lnTo>
                    <a:pt x="2365" y="65230"/>
                  </a:lnTo>
                  <a:cubicBezTo>
                    <a:pt x="-2398" y="69992"/>
                    <a:pt x="460" y="77612"/>
                    <a:pt x="7127" y="78565"/>
                  </a:cubicBezTo>
                  <a:lnTo>
                    <a:pt x="80470" y="88090"/>
                  </a:lnTo>
                  <a:cubicBezTo>
                    <a:pt x="84280" y="89995"/>
                    <a:pt x="88090" y="85232"/>
                    <a:pt x="88090" y="80470"/>
                  </a:cubicBezTo>
                  <a:close/>
                </a:path>
              </a:pathLst>
            </a:custGeom>
            <a:solidFill>
              <a:srgbClr val="A5A5A5"/>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grpSp>
          <p:nvGrpSpPr>
            <p:cNvPr id="141" name="Google Shape;141;p20"/>
            <p:cNvGrpSpPr/>
            <p:nvPr/>
          </p:nvGrpSpPr>
          <p:grpSpPr>
            <a:xfrm>
              <a:off x="1548920" y="2833107"/>
              <a:ext cx="641657" cy="501575"/>
              <a:chOff x="3533810" y="3659006"/>
              <a:chExt cx="789246" cy="616943"/>
            </a:xfrm>
          </p:grpSpPr>
          <p:sp>
            <p:nvSpPr>
              <p:cNvPr id="142" name="Google Shape;142;p20"/>
              <p:cNvSpPr/>
              <p:nvPr/>
            </p:nvSpPr>
            <p:spPr>
              <a:xfrm>
                <a:off x="3533810" y="3659006"/>
                <a:ext cx="395248" cy="616943"/>
              </a:xfrm>
              <a:custGeom>
                <a:rect b="b" l="l" r="r" t="t"/>
                <a:pathLst>
                  <a:path extrusionOk="0" h="463867" w="297179">
                    <a:moveTo>
                      <a:pt x="0" y="0"/>
                    </a:moveTo>
                    <a:lnTo>
                      <a:pt x="0" y="226695"/>
                    </a:lnTo>
                    <a:lnTo>
                      <a:pt x="0" y="237173"/>
                    </a:lnTo>
                    <a:lnTo>
                      <a:pt x="0" y="463868"/>
                    </a:lnTo>
                    <a:cubicBezTo>
                      <a:pt x="0" y="463868"/>
                      <a:pt x="96203" y="307658"/>
                      <a:pt x="297180" y="307658"/>
                    </a:cubicBezTo>
                    <a:lnTo>
                      <a:pt x="297180" y="237173"/>
                    </a:lnTo>
                    <a:lnTo>
                      <a:pt x="297180" y="226695"/>
                    </a:lnTo>
                    <a:lnTo>
                      <a:pt x="297180" y="156210"/>
                    </a:lnTo>
                    <a:cubicBezTo>
                      <a:pt x="96203" y="156210"/>
                      <a:pt x="0" y="0"/>
                      <a:pt x="0" y="0"/>
                    </a:cubicBezTo>
                    <a:close/>
                  </a:path>
                </a:pathLst>
              </a:custGeom>
              <a:solidFill>
                <a:srgbClr val="FFFFFF"/>
              </a:solidFill>
              <a:ln>
                <a:noFill/>
              </a:ln>
              <a:effectLst>
                <a:outerShdw blurRad="478390" sx="94000" rotWithShape="0" algn="t" dir="5400000" dist="79732" sy="94000">
                  <a:srgbClr val="000000">
                    <a:alpha val="11370"/>
                  </a:srgbClr>
                </a:outerShdw>
              </a:effectLst>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FFFFFF"/>
                  </a:buClr>
                  <a:buSzPts val="1883"/>
                  <a:buFont typeface="Calibri"/>
                  <a:buNone/>
                </a:pPr>
                <a:r>
                  <a:t/>
                </a:r>
                <a:endParaRPr i="0" sz="1883" u="none" cap="none" strike="noStrike">
                  <a:solidFill>
                    <a:srgbClr val="FFFFFF"/>
                  </a:solidFill>
                  <a:latin typeface="Poppins"/>
                  <a:ea typeface="Poppins"/>
                  <a:cs typeface="Poppins"/>
                  <a:sym typeface="Poppins"/>
                </a:endParaRPr>
              </a:p>
            </p:txBody>
          </p:sp>
          <p:sp>
            <p:nvSpPr>
              <p:cNvPr id="143" name="Google Shape;143;p20"/>
              <p:cNvSpPr/>
              <p:nvPr/>
            </p:nvSpPr>
            <p:spPr>
              <a:xfrm>
                <a:off x="3927808" y="3659006"/>
                <a:ext cx="395248" cy="616943"/>
              </a:xfrm>
              <a:custGeom>
                <a:rect b="b" l="l" r="r" t="t"/>
                <a:pathLst>
                  <a:path extrusionOk="0" h="463867" w="297179">
                    <a:moveTo>
                      <a:pt x="297180" y="463868"/>
                    </a:moveTo>
                    <a:lnTo>
                      <a:pt x="297180" y="237173"/>
                    </a:lnTo>
                    <a:lnTo>
                      <a:pt x="297180" y="226695"/>
                    </a:lnTo>
                    <a:lnTo>
                      <a:pt x="297180" y="0"/>
                    </a:lnTo>
                    <a:cubicBezTo>
                      <a:pt x="297180" y="0"/>
                      <a:pt x="200977" y="156210"/>
                      <a:pt x="0" y="156210"/>
                    </a:cubicBezTo>
                    <a:lnTo>
                      <a:pt x="0" y="226695"/>
                    </a:lnTo>
                    <a:lnTo>
                      <a:pt x="0" y="237173"/>
                    </a:lnTo>
                    <a:lnTo>
                      <a:pt x="0" y="307658"/>
                    </a:lnTo>
                    <a:cubicBezTo>
                      <a:pt x="200977" y="307658"/>
                      <a:pt x="297180" y="463868"/>
                      <a:pt x="297180" y="463868"/>
                    </a:cubicBezTo>
                    <a:close/>
                  </a:path>
                </a:pathLst>
              </a:custGeom>
              <a:solidFill>
                <a:srgbClr val="FFFFFF"/>
              </a:solidFill>
              <a:ln>
                <a:noFill/>
              </a:ln>
              <a:effectLst>
                <a:outerShdw blurRad="478390" sx="94000" rotWithShape="0" algn="t" dir="5400000" dist="79732" sy="94000">
                  <a:srgbClr val="000000">
                    <a:alpha val="11370"/>
                  </a:srgbClr>
                </a:outerShdw>
              </a:effectLst>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FFFFFF"/>
                  </a:buClr>
                  <a:buSzPts val="1883"/>
                  <a:buFont typeface="Calibri"/>
                  <a:buNone/>
                </a:pPr>
                <a:r>
                  <a:t/>
                </a:r>
                <a:endParaRPr i="0" sz="1883" u="none" cap="none" strike="noStrike">
                  <a:solidFill>
                    <a:srgbClr val="FFFFFF"/>
                  </a:solidFill>
                  <a:latin typeface="Poppins"/>
                  <a:ea typeface="Poppins"/>
                  <a:cs typeface="Poppins"/>
                  <a:sym typeface="Poppins"/>
                </a:endParaRPr>
              </a:p>
            </p:txBody>
          </p:sp>
        </p:grpSp>
        <p:grpSp>
          <p:nvGrpSpPr>
            <p:cNvPr id="144" name="Google Shape;144;p20"/>
            <p:cNvGrpSpPr/>
            <p:nvPr/>
          </p:nvGrpSpPr>
          <p:grpSpPr>
            <a:xfrm>
              <a:off x="53110" y="2221308"/>
              <a:ext cx="1970700" cy="2041302"/>
              <a:chOff x="53110" y="2221308"/>
              <a:chExt cx="1970700" cy="2041302"/>
            </a:xfrm>
          </p:grpSpPr>
          <p:sp>
            <p:nvSpPr>
              <p:cNvPr id="145" name="Google Shape;145;p20"/>
              <p:cNvSpPr/>
              <p:nvPr/>
            </p:nvSpPr>
            <p:spPr>
              <a:xfrm>
                <a:off x="141988" y="2221308"/>
                <a:ext cx="1725300" cy="1725300"/>
              </a:xfrm>
              <a:prstGeom prst="arc">
                <a:avLst>
                  <a:gd fmla="val 10827481" name="adj1"/>
                  <a:gd fmla="val 0" name="adj2"/>
                </a:avLst>
              </a:prstGeom>
              <a:noFill/>
              <a:ln cap="rnd" cmpd="sng" w="13300">
                <a:solidFill>
                  <a:srgbClr val="A5A5A5"/>
                </a:solidFill>
                <a:prstDash val="dash"/>
                <a:miter lim="800000"/>
                <a:headEnd len="sm" w="sm" type="none"/>
                <a:tailEnd len="sm" w="sm" type="none"/>
              </a:ln>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sp>
            <p:nvSpPr>
              <p:cNvPr id="146" name="Google Shape;146;p20"/>
              <p:cNvSpPr/>
              <p:nvPr/>
            </p:nvSpPr>
            <p:spPr>
              <a:xfrm>
                <a:off x="100786" y="3042189"/>
                <a:ext cx="82487" cy="82487"/>
              </a:xfrm>
              <a:custGeom>
                <a:rect b="b" l="l" r="r" t="t"/>
                <a:pathLst>
                  <a:path extrusionOk="0" h="76200" w="76200">
                    <a:moveTo>
                      <a:pt x="76200" y="38100"/>
                    </a:moveTo>
                    <a:cubicBezTo>
                      <a:pt x="76200" y="59142"/>
                      <a:pt x="59142" y="76200"/>
                      <a:pt x="38100" y="76200"/>
                    </a:cubicBezTo>
                    <a:cubicBezTo>
                      <a:pt x="17058" y="76200"/>
                      <a:pt x="0" y="59142"/>
                      <a:pt x="0" y="38100"/>
                    </a:cubicBezTo>
                    <a:cubicBezTo>
                      <a:pt x="0" y="17058"/>
                      <a:pt x="17058" y="0"/>
                      <a:pt x="38100" y="0"/>
                    </a:cubicBezTo>
                    <a:cubicBezTo>
                      <a:pt x="59142" y="0"/>
                      <a:pt x="76200" y="17058"/>
                      <a:pt x="76200" y="38100"/>
                    </a:cubicBezTo>
                    <a:close/>
                  </a:path>
                </a:pathLst>
              </a:custGeom>
              <a:solidFill>
                <a:srgbClr val="A5A5A5"/>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grpSp>
            <p:nvGrpSpPr>
              <p:cNvPr id="147" name="Google Shape;147;p20"/>
              <p:cNvGrpSpPr/>
              <p:nvPr/>
            </p:nvGrpSpPr>
            <p:grpSpPr>
              <a:xfrm>
                <a:off x="404699" y="2485085"/>
                <a:ext cx="1199511" cy="1199511"/>
                <a:chOff x="1892359" y="2828990"/>
                <a:chExt cx="1574368" cy="1574368"/>
              </a:xfrm>
            </p:grpSpPr>
            <p:sp>
              <p:nvSpPr>
                <p:cNvPr id="148" name="Google Shape;148;p20"/>
                <p:cNvSpPr/>
                <p:nvPr/>
              </p:nvSpPr>
              <p:spPr>
                <a:xfrm>
                  <a:off x="1892359" y="2828990"/>
                  <a:ext cx="1574368" cy="1574368"/>
                </a:xfrm>
                <a:custGeom>
                  <a:rect b="b" l="l" r="r" t="t"/>
                  <a:pathLst>
                    <a:path extrusionOk="0" h="1108710" w="1108710">
                      <a:moveTo>
                        <a:pt x="1108710" y="554355"/>
                      </a:moveTo>
                      <a:cubicBezTo>
                        <a:pt x="1108710" y="860517"/>
                        <a:pt x="860517" y="1108710"/>
                        <a:pt x="554355" y="1108710"/>
                      </a:cubicBezTo>
                      <a:cubicBezTo>
                        <a:pt x="248193" y="1108710"/>
                        <a:pt x="0" y="860517"/>
                        <a:pt x="0" y="554355"/>
                      </a:cubicBezTo>
                      <a:cubicBezTo>
                        <a:pt x="0" y="248193"/>
                        <a:pt x="248193" y="0"/>
                        <a:pt x="554355" y="0"/>
                      </a:cubicBezTo>
                      <a:cubicBezTo>
                        <a:pt x="860517" y="0"/>
                        <a:pt x="1108710" y="248193"/>
                        <a:pt x="1108710" y="554355"/>
                      </a:cubicBezTo>
                      <a:close/>
                    </a:path>
                  </a:pathLst>
                </a:custGeom>
                <a:solidFill>
                  <a:srgbClr val="FFFFFF"/>
                </a:solidFill>
                <a:ln>
                  <a:noFill/>
                </a:ln>
                <a:effectLst>
                  <a:outerShdw blurRad="877048" sx="95000" rotWithShape="0" algn="t" dir="5400000" dist="305638" sy="95000">
                    <a:srgbClr val="000000">
                      <a:alpha val="14510"/>
                    </a:srgbClr>
                  </a:outerShdw>
                </a:effectLst>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FFFFFF"/>
                    </a:buClr>
                    <a:buSzPts val="1883"/>
                    <a:buFont typeface="Calibri"/>
                    <a:buNone/>
                  </a:pPr>
                  <a:r>
                    <a:t/>
                  </a:r>
                  <a:endParaRPr i="0" sz="1883" u="none" cap="none" strike="noStrike">
                    <a:solidFill>
                      <a:srgbClr val="FFFFFF"/>
                    </a:solidFill>
                    <a:latin typeface="Poppins"/>
                    <a:ea typeface="Poppins"/>
                    <a:cs typeface="Poppins"/>
                    <a:sym typeface="Poppins"/>
                  </a:endParaRPr>
                </a:p>
              </p:txBody>
            </p:sp>
            <p:sp>
              <p:nvSpPr>
                <p:cNvPr id="149" name="Google Shape;149;p20"/>
                <p:cNvSpPr/>
                <p:nvPr/>
              </p:nvSpPr>
              <p:spPr>
                <a:xfrm>
                  <a:off x="2014343" y="2950974"/>
                  <a:ext cx="1329233" cy="1329233"/>
                </a:xfrm>
                <a:custGeom>
                  <a:rect b="b" l="l" r="r" t="t"/>
                  <a:pathLst>
                    <a:path extrusionOk="0" h="853440" w="853440">
                      <a:moveTo>
                        <a:pt x="853440" y="426720"/>
                      </a:moveTo>
                      <a:cubicBezTo>
                        <a:pt x="853440" y="662391"/>
                        <a:pt x="662391" y="853440"/>
                        <a:pt x="426720" y="853440"/>
                      </a:cubicBezTo>
                      <a:cubicBezTo>
                        <a:pt x="191049" y="853440"/>
                        <a:pt x="0" y="662391"/>
                        <a:pt x="0" y="426720"/>
                      </a:cubicBezTo>
                      <a:cubicBezTo>
                        <a:pt x="0" y="191049"/>
                        <a:pt x="191049" y="0"/>
                        <a:pt x="426720" y="0"/>
                      </a:cubicBezTo>
                      <a:cubicBezTo>
                        <a:pt x="662391" y="0"/>
                        <a:pt x="853440" y="191049"/>
                        <a:pt x="853440" y="426720"/>
                      </a:cubicBezTo>
                      <a:close/>
                    </a:path>
                  </a:pathLst>
                </a:custGeom>
                <a:solidFill>
                  <a:srgbClr val="935CFF"/>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sp>
              <p:nvSpPr>
                <p:cNvPr id="150" name="Google Shape;150;p20"/>
                <p:cNvSpPr/>
                <p:nvPr/>
              </p:nvSpPr>
              <p:spPr>
                <a:xfrm>
                  <a:off x="2152228" y="3092915"/>
                  <a:ext cx="1055875" cy="1055875"/>
                </a:xfrm>
                <a:custGeom>
                  <a:rect b="b" l="l" r="r" t="t"/>
                  <a:pathLst>
                    <a:path extrusionOk="0" h="622935" w="622935">
                      <a:moveTo>
                        <a:pt x="622935" y="311468"/>
                      </a:moveTo>
                      <a:cubicBezTo>
                        <a:pt x="622935" y="483486"/>
                        <a:pt x="483486" y="622935"/>
                        <a:pt x="311468" y="622935"/>
                      </a:cubicBezTo>
                      <a:cubicBezTo>
                        <a:pt x="139449" y="622935"/>
                        <a:pt x="0" y="483486"/>
                        <a:pt x="0" y="311468"/>
                      </a:cubicBezTo>
                      <a:cubicBezTo>
                        <a:pt x="0" y="139449"/>
                        <a:pt x="139449" y="0"/>
                        <a:pt x="311468" y="0"/>
                      </a:cubicBezTo>
                      <a:cubicBezTo>
                        <a:pt x="483486" y="0"/>
                        <a:pt x="622935" y="139449"/>
                        <a:pt x="622935" y="311468"/>
                      </a:cubicBezTo>
                      <a:close/>
                    </a:path>
                  </a:pathLst>
                </a:custGeom>
                <a:solidFill>
                  <a:srgbClr val="FFFFFF"/>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grpSp>
          <p:sp>
            <p:nvSpPr>
              <p:cNvPr id="151" name="Google Shape;151;p20"/>
              <p:cNvSpPr/>
              <p:nvPr/>
            </p:nvSpPr>
            <p:spPr>
              <a:xfrm>
                <a:off x="844453" y="2921065"/>
                <a:ext cx="319227" cy="326708"/>
              </a:xfrm>
              <a:custGeom>
                <a:rect b="b" l="l" r="r" t="t"/>
                <a:pathLst>
                  <a:path extrusionOk="0" h="462" w="452">
                    <a:moveTo>
                      <a:pt x="275" y="301"/>
                    </a:moveTo>
                    <a:lnTo>
                      <a:pt x="275" y="301"/>
                    </a:lnTo>
                    <a:cubicBezTo>
                      <a:pt x="275" y="301"/>
                      <a:pt x="451" y="169"/>
                      <a:pt x="434" y="26"/>
                    </a:cubicBezTo>
                    <a:lnTo>
                      <a:pt x="434" y="18"/>
                    </a:lnTo>
                    <a:cubicBezTo>
                      <a:pt x="425" y="18"/>
                      <a:pt x="425" y="18"/>
                      <a:pt x="425" y="18"/>
                    </a:cubicBezTo>
                    <a:cubicBezTo>
                      <a:pt x="284" y="0"/>
                      <a:pt x="159" y="178"/>
                      <a:pt x="159" y="178"/>
                    </a:cubicBezTo>
                    <a:cubicBezTo>
                      <a:pt x="53" y="159"/>
                      <a:pt x="62" y="186"/>
                      <a:pt x="9" y="301"/>
                    </a:cubicBezTo>
                    <a:cubicBezTo>
                      <a:pt x="0" y="328"/>
                      <a:pt x="18" y="328"/>
                      <a:pt x="35" y="328"/>
                    </a:cubicBezTo>
                    <a:cubicBezTo>
                      <a:pt x="53" y="319"/>
                      <a:pt x="88" y="310"/>
                      <a:pt x="88" y="310"/>
                    </a:cubicBezTo>
                    <a:cubicBezTo>
                      <a:pt x="151" y="372"/>
                      <a:pt x="151" y="372"/>
                      <a:pt x="151" y="372"/>
                    </a:cubicBezTo>
                    <a:cubicBezTo>
                      <a:pt x="151" y="372"/>
                      <a:pt x="141" y="407"/>
                      <a:pt x="133" y="425"/>
                    </a:cubicBezTo>
                    <a:cubicBezTo>
                      <a:pt x="124" y="443"/>
                      <a:pt x="133" y="461"/>
                      <a:pt x="151" y="452"/>
                    </a:cubicBezTo>
                    <a:cubicBezTo>
                      <a:pt x="266" y="398"/>
                      <a:pt x="292" y="407"/>
                      <a:pt x="275" y="301"/>
                    </a:cubicBezTo>
                    <a:close/>
                    <a:moveTo>
                      <a:pt x="301" y="150"/>
                    </a:moveTo>
                    <a:lnTo>
                      <a:pt x="301" y="150"/>
                    </a:lnTo>
                    <a:cubicBezTo>
                      <a:pt x="284" y="133"/>
                      <a:pt x="284" y="115"/>
                      <a:pt x="301" y="97"/>
                    </a:cubicBezTo>
                    <a:cubicBezTo>
                      <a:pt x="319" y="80"/>
                      <a:pt x="345" y="80"/>
                      <a:pt x="354" y="97"/>
                    </a:cubicBezTo>
                    <a:cubicBezTo>
                      <a:pt x="372" y="115"/>
                      <a:pt x="372" y="133"/>
                      <a:pt x="354" y="150"/>
                    </a:cubicBezTo>
                    <a:cubicBezTo>
                      <a:pt x="345" y="169"/>
                      <a:pt x="319" y="169"/>
                      <a:pt x="301" y="150"/>
                    </a:cubicBezTo>
                    <a:close/>
                  </a:path>
                </a:pathLst>
              </a:custGeom>
              <a:solidFill>
                <a:srgbClr val="935CFF"/>
              </a:solidFill>
              <a:ln>
                <a:noFill/>
              </a:ln>
            </p:spPr>
            <p:txBody>
              <a:bodyPr anchorCtr="0" anchor="ctr" bIns="17925" lIns="35850" spcFirstLastPara="1" rIns="35850" wrap="square" tIns="17925">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sp>
            <p:nvSpPr>
              <p:cNvPr id="152" name="Google Shape;152;p20"/>
              <p:cNvSpPr txBox="1"/>
              <p:nvPr/>
            </p:nvSpPr>
            <p:spPr>
              <a:xfrm>
                <a:off x="53110" y="3831211"/>
                <a:ext cx="1970700" cy="431400"/>
              </a:xfrm>
              <a:prstGeom prst="rect">
                <a:avLst/>
              </a:prstGeom>
              <a:noFill/>
              <a:ln>
                <a:noFill/>
              </a:ln>
            </p:spPr>
            <p:txBody>
              <a:bodyPr anchorCtr="0" anchor="t" bIns="47850" lIns="95650" spcFirstLastPara="1" rIns="95650" wrap="square" tIns="47850">
                <a:spAutoFit/>
              </a:bodyPr>
              <a:lstStyle/>
              <a:p>
                <a:pPr indent="0" lvl="0" marL="0" marR="0" rtl="0" algn="ctr">
                  <a:lnSpc>
                    <a:spcPct val="140000"/>
                  </a:lnSpc>
                  <a:spcBef>
                    <a:spcPts val="0"/>
                  </a:spcBef>
                  <a:spcAft>
                    <a:spcPts val="0"/>
                  </a:spcAft>
                  <a:buClr>
                    <a:srgbClr val="595959"/>
                  </a:buClr>
                  <a:buSzPts val="1465"/>
                  <a:buFont typeface="Calibri"/>
                  <a:buNone/>
                </a:pPr>
                <a:r>
                  <a:rPr lang="en" sz="1200">
                    <a:latin typeface="Poppins"/>
                    <a:ea typeface="Poppins"/>
                    <a:cs typeface="Poppins"/>
                    <a:sym typeface="Poppins"/>
                  </a:rPr>
                  <a:t>Change of WHT </a:t>
                </a:r>
                <a:endParaRPr sz="1200">
                  <a:latin typeface="Poppins"/>
                  <a:ea typeface="Poppins"/>
                  <a:cs typeface="Poppins"/>
                  <a:sym typeface="Poppins"/>
                </a:endParaRPr>
              </a:p>
              <a:p>
                <a:pPr indent="0" lvl="0" marL="0" marR="0" rtl="0" algn="ctr">
                  <a:lnSpc>
                    <a:spcPct val="140000"/>
                  </a:lnSpc>
                  <a:spcBef>
                    <a:spcPts val="0"/>
                  </a:spcBef>
                  <a:spcAft>
                    <a:spcPts val="0"/>
                  </a:spcAft>
                  <a:buClr>
                    <a:srgbClr val="595959"/>
                  </a:buClr>
                  <a:buSzPts val="1465"/>
                  <a:buFont typeface="Calibri"/>
                  <a:buNone/>
                </a:pPr>
                <a:r>
                  <a:rPr lang="en" sz="1200">
                    <a:latin typeface="Poppins"/>
                    <a:ea typeface="Poppins"/>
                    <a:cs typeface="Poppins"/>
                    <a:sym typeface="Poppins"/>
                  </a:rPr>
                  <a:t>Applicable rates</a:t>
                </a:r>
                <a:endParaRPr i="0" sz="1200" u="none" cap="none" strike="noStrike">
                  <a:latin typeface="Poppins"/>
                  <a:ea typeface="Poppins"/>
                  <a:cs typeface="Poppins"/>
                  <a:sym typeface="Poppins"/>
                </a:endParaRPr>
              </a:p>
            </p:txBody>
          </p:sp>
        </p:grpSp>
      </p:grpSp>
      <p:grpSp>
        <p:nvGrpSpPr>
          <p:cNvPr id="153" name="Google Shape;153;p20"/>
          <p:cNvGrpSpPr/>
          <p:nvPr/>
        </p:nvGrpSpPr>
        <p:grpSpPr>
          <a:xfrm>
            <a:off x="3055295" y="1410145"/>
            <a:ext cx="2768628" cy="2542270"/>
            <a:chOff x="1707290" y="1914905"/>
            <a:chExt cx="2212601" cy="2031703"/>
          </a:xfrm>
        </p:grpSpPr>
        <p:sp>
          <p:nvSpPr>
            <p:cNvPr id="154" name="Google Shape;154;p20"/>
            <p:cNvSpPr/>
            <p:nvPr/>
          </p:nvSpPr>
          <p:spPr>
            <a:xfrm>
              <a:off x="3320591" y="3618790"/>
              <a:ext cx="95823" cy="95491"/>
            </a:xfrm>
            <a:custGeom>
              <a:rect b="b" l="l" r="r" t="t"/>
              <a:pathLst>
                <a:path extrusionOk="0" h="88213" w="88520">
                  <a:moveTo>
                    <a:pt x="80470" y="123"/>
                  </a:moveTo>
                  <a:lnTo>
                    <a:pt x="7127" y="9648"/>
                  </a:lnTo>
                  <a:cubicBezTo>
                    <a:pt x="460" y="10601"/>
                    <a:pt x="-2398" y="18221"/>
                    <a:pt x="2365" y="22983"/>
                  </a:cubicBezTo>
                  <a:lnTo>
                    <a:pt x="65230" y="85848"/>
                  </a:lnTo>
                  <a:cubicBezTo>
                    <a:pt x="69992" y="90611"/>
                    <a:pt x="77613" y="87753"/>
                    <a:pt x="78565" y="81086"/>
                  </a:cubicBezTo>
                  <a:lnTo>
                    <a:pt x="88090" y="7743"/>
                  </a:lnTo>
                  <a:cubicBezTo>
                    <a:pt x="89995" y="3933"/>
                    <a:pt x="85233" y="-829"/>
                    <a:pt x="80470" y="123"/>
                  </a:cubicBezTo>
                  <a:close/>
                </a:path>
              </a:pathLst>
            </a:custGeom>
            <a:solidFill>
              <a:srgbClr val="A5A5A5"/>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grpSp>
          <p:nvGrpSpPr>
            <p:cNvPr id="155" name="Google Shape;155;p20"/>
            <p:cNvGrpSpPr/>
            <p:nvPr/>
          </p:nvGrpSpPr>
          <p:grpSpPr>
            <a:xfrm>
              <a:off x="3281324" y="2833107"/>
              <a:ext cx="638567" cy="501575"/>
              <a:chOff x="5664689" y="3659006"/>
              <a:chExt cx="785445" cy="616943"/>
            </a:xfrm>
          </p:grpSpPr>
          <p:sp>
            <p:nvSpPr>
              <p:cNvPr id="156" name="Google Shape;156;p20"/>
              <p:cNvSpPr/>
              <p:nvPr/>
            </p:nvSpPr>
            <p:spPr>
              <a:xfrm>
                <a:off x="5664689" y="3659006"/>
                <a:ext cx="395249" cy="616943"/>
              </a:xfrm>
              <a:custGeom>
                <a:rect b="b" l="l" r="r" t="t"/>
                <a:pathLst>
                  <a:path extrusionOk="0" h="463867" w="297180">
                    <a:moveTo>
                      <a:pt x="0" y="0"/>
                    </a:moveTo>
                    <a:lnTo>
                      <a:pt x="0" y="226695"/>
                    </a:lnTo>
                    <a:lnTo>
                      <a:pt x="0" y="237173"/>
                    </a:lnTo>
                    <a:lnTo>
                      <a:pt x="0" y="463868"/>
                    </a:lnTo>
                    <a:cubicBezTo>
                      <a:pt x="0" y="463868"/>
                      <a:pt x="96203" y="307658"/>
                      <a:pt x="297180" y="307658"/>
                    </a:cubicBezTo>
                    <a:lnTo>
                      <a:pt x="297180" y="237173"/>
                    </a:lnTo>
                    <a:lnTo>
                      <a:pt x="297180" y="226695"/>
                    </a:lnTo>
                    <a:lnTo>
                      <a:pt x="297180" y="156210"/>
                    </a:lnTo>
                    <a:cubicBezTo>
                      <a:pt x="97155" y="156210"/>
                      <a:pt x="0" y="0"/>
                      <a:pt x="0" y="0"/>
                    </a:cubicBezTo>
                    <a:close/>
                  </a:path>
                </a:pathLst>
              </a:custGeom>
              <a:solidFill>
                <a:srgbClr val="FFFFFF"/>
              </a:solidFill>
              <a:ln>
                <a:noFill/>
              </a:ln>
              <a:effectLst>
                <a:outerShdw blurRad="478390" sx="94000" rotWithShape="0" algn="t" dir="5400000" dist="79732" sy="94000">
                  <a:srgbClr val="000000">
                    <a:alpha val="11370"/>
                  </a:srgbClr>
                </a:outerShdw>
              </a:effectLst>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FFFFFF"/>
                  </a:buClr>
                  <a:buSzPts val="1883"/>
                  <a:buFont typeface="Calibri"/>
                  <a:buNone/>
                </a:pPr>
                <a:r>
                  <a:t/>
                </a:r>
                <a:endParaRPr i="0" sz="1883" u="none" cap="none" strike="noStrike">
                  <a:solidFill>
                    <a:srgbClr val="FFFFFF"/>
                  </a:solidFill>
                  <a:latin typeface="Poppins"/>
                  <a:ea typeface="Poppins"/>
                  <a:cs typeface="Poppins"/>
                  <a:sym typeface="Poppins"/>
                </a:endParaRPr>
              </a:p>
            </p:txBody>
          </p:sp>
          <p:sp>
            <p:nvSpPr>
              <p:cNvPr id="157" name="Google Shape;157;p20"/>
              <p:cNvSpPr/>
              <p:nvPr/>
            </p:nvSpPr>
            <p:spPr>
              <a:xfrm>
                <a:off x="6054886" y="3659006"/>
                <a:ext cx="395248" cy="616943"/>
              </a:xfrm>
              <a:custGeom>
                <a:rect b="b" l="l" r="r" t="t"/>
                <a:pathLst>
                  <a:path extrusionOk="0" h="463867" w="297179">
                    <a:moveTo>
                      <a:pt x="297180" y="463868"/>
                    </a:moveTo>
                    <a:lnTo>
                      <a:pt x="297180" y="237173"/>
                    </a:lnTo>
                    <a:lnTo>
                      <a:pt x="297180" y="226695"/>
                    </a:lnTo>
                    <a:lnTo>
                      <a:pt x="297180" y="0"/>
                    </a:lnTo>
                    <a:cubicBezTo>
                      <a:pt x="297180" y="0"/>
                      <a:pt x="200977" y="156210"/>
                      <a:pt x="0" y="156210"/>
                    </a:cubicBezTo>
                    <a:lnTo>
                      <a:pt x="0" y="226695"/>
                    </a:lnTo>
                    <a:lnTo>
                      <a:pt x="0" y="237173"/>
                    </a:lnTo>
                    <a:lnTo>
                      <a:pt x="0" y="307658"/>
                    </a:lnTo>
                    <a:cubicBezTo>
                      <a:pt x="200025" y="307658"/>
                      <a:pt x="297180" y="463868"/>
                      <a:pt x="297180" y="463868"/>
                    </a:cubicBezTo>
                    <a:close/>
                  </a:path>
                </a:pathLst>
              </a:custGeom>
              <a:solidFill>
                <a:srgbClr val="FFFFFF"/>
              </a:solidFill>
              <a:ln>
                <a:noFill/>
              </a:ln>
              <a:effectLst>
                <a:outerShdw blurRad="478390" sx="94000" rotWithShape="0" algn="t" dir="5400000" dist="79732" sy="94000">
                  <a:srgbClr val="000000">
                    <a:alpha val="11370"/>
                  </a:srgbClr>
                </a:outerShdw>
              </a:effectLst>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FFFFFF"/>
                  </a:buClr>
                  <a:buSzPts val="1883"/>
                  <a:buFont typeface="Calibri"/>
                  <a:buNone/>
                </a:pPr>
                <a:r>
                  <a:t/>
                </a:r>
                <a:endParaRPr i="0" sz="1883" u="none" cap="none" strike="noStrike">
                  <a:solidFill>
                    <a:srgbClr val="FFFFFF"/>
                  </a:solidFill>
                  <a:latin typeface="Poppins"/>
                  <a:ea typeface="Poppins"/>
                  <a:cs typeface="Poppins"/>
                  <a:sym typeface="Poppins"/>
                </a:endParaRPr>
              </a:p>
            </p:txBody>
          </p:sp>
        </p:grpSp>
        <p:grpSp>
          <p:nvGrpSpPr>
            <p:cNvPr id="158" name="Google Shape;158;p20"/>
            <p:cNvGrpSpPr/>
            <p:nvPr/>
          </p:nvGrpSpPr>
          <p:grpSpPr>
            <a:xfrm>
              <a:off x="1707290" y="1914905"/>
              <a:ext cx="2057700" cy="2031703"/>
              <a:chOff x="1707290" y="1914905"/>
              <a:chExt cx="2057700" cy="2031703"/>
            </a:xfrm>
          </p:grpSpPr>
          <p:sp>
            <p:nvSpPr>
              <p:cNvPr id="159" name="Google Shape;159;p20"/>
              <p:cNvSpPr/>
              <p:nvPr/>
            </p:nvSpPr>
            <p:spPr>
              <a:xfrm>
                <a:off x="1873360" y="2221308"/>
                <a:ext cx="1725300" cy="1725300"/>
              </a:xfrm>
              <a:prstGeom prst="arc">
                <a:avLst>
                  <a:gd fmla="val 21580352" name="adj1"/>
                  <a:gd fmla="val 10800000" name="adj2"/>
                </a:avLst>
              </a:prstGeom>
              <a:noFill/>
              <a:ln cap="rnd" cmpd="sng" w="13300">
                <a:solidFill>
                  <a:srgbClr val="A5A5A5"/>
                </a:solidFill>
                <a:prstDash val="dash"/>
                <a:miter lim="800000"/>
                <a:headEnd len="sm" w="sm" type="none"/>
                <a:tailEnd len="sm" w="sm" type="none"/>
              </a:ln>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grpSp>
            <p:nvGrpSpPr>
              <p:cNvPr id="160" name="Google Shape;160;p20"/>
              <p:cNvGrpSpPr/>
              <p:nvPr/>
            </p:nvGrpSpPr>
            <p:grpSpPr>
              <a:xfrm>
                <a:off x="2136160" y="2484055"/>
                <a:ext cx="1199511" cy="1199511"/>
                <a:chOff x="4164916" y="2827638"/>
                <a:chExt cx="1574368" cy="1574368"/>
              </a:xfrm>
            </p:grpSpPr>
            <p:sp>
              <p:nvSpPr>
                <p:cNvPr id="161" name="Google Shape;161;p20"/>
                <p:cNvSpPr/>
                <p:nvPr/>
              </p:nvSpPr>
              <p:spPr>
                <a:xfrm>
                  <a:off x="4164916" y="2827638"/>
                  <a:ext cx="1574368" cy="1574368"/>
                </a:xfrm>
                <a:custGeom>
                  <a:rect b="b" l="l" r="r" t="t"/>
                  <a:pathLst>
                    <a:path extrusionOk="0" h="1108710" w="1108710">
                      <a:moveTo>
                        <a:pt x="1108710" y="554355"/>
                      </a:moveTo>
                      <a:cubicBezTo>
                        <a:pt x="1108710" y="860517"/>
                        <a:pt x="860517" y="1108710"/>
                        <a:pt x="554355" y="1108710"/>
                      </a:cubicBezTo>
                      <a:cubicBezTo>
                        <a:pt x="248193" y="1108710"/>
                        <a:pt x="0" y="860517"/>
                        <a:pt x="0" y="554355"/>
                      </a:cubicBezTo>
                      <a:cubicBezTo>
                        <a:pt x="0" y="248193"/>
                        <a:pt x="248193" y="0"/>
                        <a:pt x="554355" y="0"/>
                      </a:cubicBezTo>
                      <a:cubicBezTo>
                        <a:pt x="860517" y="0"/>
                        <a:pt x="1108710" y="248193"/>
                        <a:pt x="1108710" y="554355"/>
                      </a:cubicBezTo>
                      <a:close/>
                    </a:path>
                  </a:pathLst>
                </a:custGeom>
                <a:solidFill>
                  <a:srgbClr val="FFFFFF"/>
                </a:solidFill>
                <a:ln>
                  <a:noFill/>
                </a:ln>
                <a:effectLst>
                  <a:outerShdw blurRad="877048" sx="95000" rotWithShape="0" algn="t" dir="5400000" dist="305638" sy="95000">
                    <a:srgbClr val="000000">
                      <a:alpha val="14510"/>
                    </a:srgbClr>
                  </a:outerShdw>
                </a:effectLst>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FFFFFF"/>
                    </a:buClr>
                    <a:buSzPts val="1883"/>
                    <a:buFont typeface="Calibri"/>
                    <a:buNone/>
                  </a:pPr>
                  <a:r>
                    <a:t/>
                  </a:r>
                  <a:endParaRPr i="0" sz="1883" u="none" cap="none" strike="noStrike">
                    <a:solidFill>
                      <a:srgbClr val="FFFFFF"/>
                    </a:solidFill>
                    <a:latin typeface="Poppins"/>
                    <a:ea typeface="Poppins"/>
                    <a:cs typeface="Poppins"/>
                    <a:sym typeface="Poppins"/>
                  </a:endParaRPr>
                </a:p>
              </p:txBody>
            </p:sp>
            <p:sp>
              <p:nvSpPr>
                <p:cNvPr id="162" name="Google Shape;162;p20"/>
                <p:cNvSpPr/>
                <p:nvPr/>
              </p:nvSpPr>
              <p:spPr>
                <a:xfrm>
                  <a:off x="4286899" y="2949622"/>
                  <a:ext cx="1329231" cy="1329231"/>
                </a:xfrm>
                <a:custGeom>
                  <a:rect b="b" l="l" r="r" t="t"/>
                  <a:pathLst>
                    <a:path extrusionOk="0" h="853439" w="853439">
                      <a:moveTo>
                        <a:pt x="853440" y="426720"/>
                      </a:moveTo>
                      <a:cubicBezTo>
                        <a:pt x="853440" y="662391"/>
                        <a:pt x="662391" y="853440"/>
                        <a:pt x="426720" y="853440"/>
                      </a:cubicBezTo>
                      <a:cubicBezTo>
                        <a:pt x="191049" y="853440"/>
                        <a:pt x="0" y="662391"/>
                        <a:pt x="0" y="426720"/>
                      </a:cubicBezTo>
                      <a:cubicBezTo>
                        <a:pt x="0" y="191049"/>
                        <a:pt x="191049" y="0"/>
                        <a:pt x="426720" y="0"/>
                      </a:cubicBezTo>
                      <a:cubicBezTo>
                        <a:pt x="662391" y="0"/>
                        <a:pt x="853440" y="191049"/>
                        <a:pt x="853440" y="426720"/>
                      </a:cubicBezTo>
                      <a:close/>
                    </a:path>
                  </a:pathLst>
                </a:custGeom>
                <a:solidFill>
                  <a:srgbClr val="FFC729"/>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sp>
              <p:nvSpPr>
                <p:cNvPr id="163" name="Google Shape;163;p20"/>
                <p:cNvSpPr/>
                <p:nvPr/>
              </p:nvSpPr>
              <p:spPr>
                <a:xfrm>
                  <a:off x="4424784" y="3090211"/>
                  <a:ext cx="1055873" cy="1055875"/>
                </a:xfrm>
                <a:custGeom>
                  <a:rect b="b" l="l" r="r" t="t"/>
                  <a:pathLst>
                    <a:path extrusionOk="0" h="622935" w="622934">
                      <a:moveTo>
                        <a:pt x="622935" y="311467"/>
                      </a:moveTo>
                      <a:cubicBezTo>
                        <a:pt x="622935" y="483486"/>
                        <a:pt x="483486" y="622935"/>
                        <a:pt x="311468" y="622935"/>
                      </a:cubicBezTo>
                      <a:cubicBezTo>
                        <a:pt x="139449" y="622935"/>
                        <a:pt x="0" y="483486"/>
                        <a:pt x="0" y="311467"/>
                      </a:cubicBezTo>
                      <a:cubicBezTo>
                        <a:pt x="0" y="139449"/>
                        <a:pt x="139449" y="0"/>
                        <a:pt x="311468" y="0"/>
                      </a:cubicBezTo>
                      <a:cubicBezTo>
                        <a:pt x="483486" y="0"/>
                        <a:pt x="622935" y="139449"/>
                        <a:pt x="622935" y="311467"/>
                      </a:cubicBezTo>
                      <a:close/>
                    </a:path>
                  </a:pathLst>
                </a:custGeom>
                <a:solidFill>
                  <a:srgbClr val="FFFFFF"/>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grpSp>
          <p:sp>
            <p:nvSpPr>
              <p:cNvPr id="164" name="Google Shape;164;p20"/>
              <p:cNvSpPr/>
              <p:nvPr/>
            </p:nvSpPr>
            <p:spPr>
              <a:xfrm>
                <a:off x="2572088" y="2951208"/>
                <a:ext cx="326708" cy="264360"/>
              </a:xfrm>
              <a:custGeom>
                <a:rect b="b" l="l" r="r" t="t"/>
                <a:pathLst>
                  <a:path extrusionOk="0" h="373" w="462">
                    <a:moveTo>
                      <a:pt x="444" y="9"/>
                    </a:moveTo>
                    <a:lnTo>
                      <a:pt x="444" y="9"/>
                    </a:lnTo>
                    <a:cubicBezTo>
                      <a:pt x="434" y="9"/>
                      <a:pt x="18" y="160"/>
                      <a:pt x="9" y="160"/>
                    </a:cubicBezTo>
                    <a:cubicBezTo>
                      <a:pt x="0" y="160"/>
                      <a:pt x="0" y="169"/>
                      <a:pt x="9" y="169"/>
                    </a:cubicBezTo>
                    <a:cubicBezTo>
                      <a:pt x="18" y="177"/>
                      <a:pt x="98" y="213"/>
                      <a:pt x="98" y="213"/>
                    </a:cubicBezTo>
                    <a:cubicBezTo>
                      <a:pt x="160" y="230"/>
                      <a:pt x="160" y="230"/>
                      <a:pt x="160" y="230"/>
                    </a:cubicBezTo>
                    <a:cubicBezTo>
                      <a:pt x="160" y="230"/>
                      <a:pt x="425" y="35"/>
                      <a:pt x="434" y="35"/>
                    </a:cubicBezTo>
                    <a:cubicBezTo>
                      <a:pt x="434" y="26"/>
                      <a:pt x="434" y="35"/>
                      <a:pt x="434" y="35"/>
                    </a:cubicBezTo>
                    <a:lnTo>
                      <a:pt x="240" y="248"/>
                    </a:lnTo>
                    <a:cubicBezTo>
                      <a:pt x="231" y="257"/>
                      <a:pt x="231" y="257"/>
                      <a:pt x="231" y="257"/>
                    </a:cubicBezTo>
                    <a:cubicBezTo>
                      <a:pt x="240" y="266"/>
                      <a:pt x="240" y="266"/>
                      <a:pt x="240" y="266"/>
                    </a:cubicBezTo>
                    <a:cubicBezTo>
                      <a:pt x="240" y="266"/>
                      <a:pt x="363" y="328"/>
                      <a:pt x="363" y="337"/>
                    </a:cubicBezTo>
                    <a:cubicBezTo>
                      <a:pt x="372" y="337"/>
                      <a:pt x="381" y="337"/>
                      <a:pt x="390" y="328"/>
                    </a:cubicBezTo>
                    <a:cubicBezTo>
                      <a:pt x="390" y="319"/>
                      <a:pt x="461" y="26"/>
                      <a:pt x="461" y="18"/>
                    </a:cubicBezTo>
                    <a:cubicBezTo>
                      <a:pt x="461" y="9"/>
                      <a:pt x="453" y="0"/>
                      <a:pt x="444" y="9"/>
                    </a:cubicBezTo>
                    <a:close/>
                    <a:moveTo>
                      <a:pt x="160" y="363"/>
                    </a:moveTo>
                    <a:lnTo>
                      <a:pt x="160" y="363"/>
                    </a:lnTo>
                    <a:cubicBezTo>
                      <a:pt x="160" y="372"/>
                      <a:pt x="160" y="372"/>
                      <a:pt x="169" y="372"/>
                    </a:cubicBezTo>
                    <a:cubicBezTo>
                      <a:pt x="169" y="363"/>
                      <a:pt x="240" y="310"/>
                      <a:pt x="240" y="310"/>
                    </a:cubicBezTo>
                    <a:cubicBezTo>
                      <a:pt x="160" y="266"/>
                      <a:pt x="160" y="266"/>
                      <a:pt x="160" y="266"/>
                    </a:cubicBezTo>
                    <a:lnTo>
                      <a:pt x="160" y="363"/>
                    </a:lnTo>
                    <a:close/>
                  </a:path>
                </a:pathLst>
              </a:custGeom>
              <a:solidFill>
                <a:srgbClr val="FFC729"/>
              </a:solidFill>
              <a:ln>
                <a:noFill/>
              </a:ln>
            </p:spPr>
            <p:txBody>
              <a:bodyPr anchorCtr="0" anchor="ctr" bIns="17925" lIns="35850" spcFirstLastPara="1" rIns="35850" wrap="square" tIns="17925">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sp>
            <p:nvSpPr>
              <p:cNvPr id="165" name="Google Shape;165;p20"/>
              <p:cNvSpPr txBox="1"/>
              <p:nvPr/>
            </p:nvSpPr>
            <p:spPr>
              <a:xfrm>
                <a:off x="1707290" y="1914905"/>
                <a:ext cx="2057700" cy="431400"/>
              </a:xfrm>
              <a:prstGeom prst="rect">
                <a:avLst/>
              </a:prstGeom>
              <a:noFill/>
              <a:ln>
                <a:noFill/>
              </a:ln>
            </p:spPr>
            <p:txBody>
              <a:bodyPr anchorCtr="0" anchor="t" bIns="47850" lIns="95650" spcFirstLastPara="1" rIns="95650" wrap="square" tIns="47850">
                <a:spAutoFit/>
              </a:bodyPr>
              <a:lstStyle/>
              <a:p>
                <a:pPr indent="0" lvl="0" marL="0" marR="0" rtl="0" algn="ctr">
                  <a:lnSpc>
                    <a:spcPct val="140000"/>
                  </a:lnSpc>
                  <a:spcBef>
                    <a:spcPts val="0"/>
                  </a:spcBef>
                  <a:spcAft>
                    <a:spcPts val="0"/>
                  </a:spcAft>
                  <a:buClr>
                    <a:srgbClr val="595959"/>
                  </a:buClr>
                  <a:buSzPts val="1465"/>
                  <a:buFont typeface="Calibri"/>
                  <a:buNone/>
                </a:pPr>
                <a:r>
                  <a:rPr lang="en" sz="1200">
                    <a:solidFill>
                      <a:srgbClr val="000435"/>
                    </a:solidFill>
                    <a:latin typeface="Poppins"/>
                    <a:ea typeface="Poppins"/>
                    <a:cs typeface="Poppins"/>
                    <a:sym typeface="Poppins"/>
                  </a:rPr>
                  <a:t>Condition for exempting small companies from deduction</a:t>
                </a:r>
                <a:endParaRPr i="0" sz="1200" u="none" cap="none" strike="noStrike">
                  <a:solidFill>
                    <a:srgbClr val="000435"/>
                  </a:solidFill>
                  <a:latin typeface="Poppins"/>
                  <a:ea typeface="Poppins"/>
                  <a:cs typeface="Poppins"/>
                  <a:sym typeface="Poppins"/>
                </a:endParaRPr>
              </a:p>
            </p:txBody>
          </p:sp>
        </p:grpSp>
      </p:grpSp>
      <p:grpSp>
        <p:nvGrpSpPr>
          <p:cNvPr id="166" name="Google Shape;166;p20"/>
          <p:cNvGrpSpPr/>
          <p:nvPr/>
        </p:nvGrpSpPr>
        <p:grpSpPr>
          <a:xfrm>
            <a:off x="5328930" y="1793547"/>
            <a:ext cx="2770003" cy="2535613"/>
            <a:chOff x="3524308" y="2221308"/>
            <a:chExt cx="2213700" cy="2026383"/>
          </a:xfrm>
        </p:grpSpPr>
        <p:sp>
          <p:nvSpPr>
            <p:cNvPr id="167" name="Google Shape;167;p20"/>
            <p:cNvSpPr/>
            <p:nvPr/>
          </p:nvSpPr>
          <p:spPr>
            <a:xfrm>
              <a:off x="4975121" y="2369124"/>
              <a:ext cx="95356" cy="95823"/>
            </a:xfrm>
            <a:custGeom>
              <a:rect b="b" l="l" r="r" t="t"/>
              <a:pathLst>
                <a:path extrusionOk="0" h="88520" w="88089">
                  <a:moveTo>
                    <a:pt x="88090" y="80470"/>
                  </a:moveTo>
                  <a:lnTo>
                    <a:pt x="78565" y="7127"/>
                  </a:lnTo>
                  <a:cubicBezTo>
                    <a:pt x="77612" y="460"/>
                    <a:pt x="69993" y="-2398"/>
                    <a:pt x="65230" y="2365"/>
                  </a:cubicBezTo>
                  <a:lnTo>
                    <a:pt x="2365" y="65230"/>
                  </a:lnTo>
                  <a:cubicBezTo>
                    <a:pt x="-2398" y="69992"/>
                    <a:pt x="460" y="77612"/>
                    <a:pt x="7127" y="78565"/>
                  </a:cubicBezTo>
                  <a:lnTo>
                    <a:pt x="80470" y="88090"/>
                  </a:lnTo>
                  <a:cubicBezTo>
                    <a:pt x="84280" y="89995"/>
                    <a:pt x="88090" y="85232"/>
                    <a:pt x="88090" y="80470"/>
                  </a:cubicBezTo>
                  <a:close/>
                </a:path>
              </a:pathLst>
            </a:custGeom>
            <a:solidFill>
              <a:srgbClr val="A5A5A5"/>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grpSp>
          <p:nvGrpSpPr>
            <p:cNvPr id="168" name="Google Shape;168;p20"/>
            <p:cNvGrpSpPr/>
            <p:nvPr/>
          </p:nvGrpSpPr>
          <p:grpSpPr>
            <a:xfrm>
              <a:off x="5010639" y="2833107"/>
              <a:ext cx="637538" cy="501575"/>
              <a:chOff x="7791768" y="3659006"/>
              <a:chExt cx="784179" cy="616943"/>
            </a:xfrm>
          </p:grpSpPr>
          <p:sp>
            <p:nvSpPr>
              <p:cNvPr id="169" name="Google Shape;169;p20"/>
              <p:cNvSpPr/>
              <p:nvPr/>
            </p:nvSpPr>
            <p:spPr>
              <a:xfrm>
                <a:off x="7791768" y="3659006"/>
                <a:ext cx="395249" cy="616943"/>
              </a:xfrm>
              <a:custGeom>
                <a:rect b="b" l="l" r="r" t="t"/>
                <a:pathLst>
                  <a:path extrusionOk="0" h="463867" w="297180">
                    <a:moveTo>
                      <a:pt x="0" y="0"/>
                    </a:moveTo>
                    <a:lnTo>
                      <a:pt x="0" y="226695"/>
                    </a:lnTo>
                    <a:lnTo>
                      <a:pt x="0" y="237173"/>
                    </a:lnTo>
                    <a:lnTo>
                      <a:pt x="0" y="463868"/>
                    </a:lnTo>
                    <a:cubicBezTo>
                      <a:pt x="0" y="463868"/>
                      <a:pt x="96203" y="307658"/>
                      <a:pt x="297180" y="307658"/>
                    </a:cubicBezTo>
                    <a:lnTo>
                      <a:pt x="297180" y="237173"/>
                    </a:lnTo>
                    <a:lnTo>
                      <a:pt x="297180" y="226695"/>
                    </a:lnTo>
                    <a:lnTo>
                      <a:pt x="297180" y="156210"/>
                    </a:lnTo>
                    <a:cubicBezTo>
                      <a:pt x="96203" y="156210"/>
                      <a:pt x="0" y="0"/>
                      <a:pt x="0" y="0"/>
                    </a:cubicBezTo>
                    <a:close/>
                  </a:path>
                </a:pathLst>
              </a:custGeom>
              <a:solidFill>
                <a:srgbClr val="FFFFFF"/>
              </a:solidFill>
              <a:ln>
                <a:noFill/>
              </a:ln>
              <a:effectLst>
                <a:outerShdw blurRad="478390" sx="94000" rotWithShape="0" algn="t" dir="5400000" dist="79732" sy="94000">
                  <a:srgbClr val="000000">
                    <a:alpha val="11370"/>
                  </a:srgbClr>
                </a:outerShdw>
              </a:effectLst>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FFFFFF"/>
                  </a:buClr>
                  <a:buSzPts val="1883"/>
                  <a:buFont typeface="Calibri"/>
                  <a:buNone/>
                </a:pPr>
                <a:r>
                  <a:t/>
                </a:r>
                <a:endParaRPr i="0" sz="1883" u="none" cap="none" strike="noStrike">
                  <a:solidFill>
                    <a:srgbClr val="FFFFFF"/>
                  </a:solidFill>
                  <a:latin typeface="Poppins"/>
                  <a:ea typeface="Poppins"/>
                  <a:cs typeface="Poppins"/>
                  <a:sym typeface="Poppins"/>
                </a:endParaRPr>
              </a:p>
            </p:txBody>
          </p:sp>
          <p:sp>
            <p:nvSpPr>
              <p:cNvPr id="170" name="Google Shape;170;p20"/>
              <p:cNvSpPr/>
              <p:nvPr/>
            </p:nvSpPr>
            <p:spPr>
              <a:xfrm>
                <a:off x="8180698" y="3659006"/>
                <a:ext cx="395249" cy="616943"/>
              </a:xfrm>
              <a:custGeom>
                <a:rect b="b" l="l" r="r" t="t"/>
                <a:pathLst>
                  <a:path extrusionOk="0" h="463867" w="297180">
                    <a:moveTo>
                      <a:pt x="297180" y="463868"/>
                    </a:moveTo>
                    <a:lnTo>
                      <a:pt x="297180" y="237173"/>
                    </a:lnTo>
                    <a:lnTo>
                      <a:pt x="297180" y="226695"/>
                    </a:lnTo>
                    <a:lnTo>
                      <a:pt x="297180" y="0"/>
                    </a:lnTo>
                    <a:cubicBezTo>
                      <a:pt x="297180" y="0"/>
                      <a:pt x="200977" y="156210"/>
                      <a:pt x="0" y="156210"/>
                    </a:cubicBezTo>
                    <a:lnTo>
                      <a:pt x="0" y="226695"/>
                    </a:lnTo>
                    <a:lnTo>
                      <a:pt x="0" y="237173"/>
                    </a:lnTo>
                    <a:lnTo>
                      <a:pt x="0" y="307658"/>
                    </a:lnTo>
                    <a:cubicBezTo>
                      <a:pt x="200977" y="307658"/>
                      <a:pt x="297180" y="463868"/>
                      <a:pt x="297180" y="463868"/>
                    </a:cubicBezTo>
                    <a:close/>
                  </a:path>
                </a:pathLst>
              </a:custGeom>
              <a:solidFill>
                <a:srgbClr val="FFFFFF"/>
              </a:solidFill>
              <a:ln>
                <a:noFill/>
              </a:ln>
              <a:effectLst>
                <a:outerShdw blurRad="478390" sx="94000" rotWithShape="0" algn="t" dir="5400000" dist="79732" sy="94000">
                  <a:srgbClr val="000000">
                    <a:alpha val="11370"/>
                  </a:srgbClr>
                </a:outerShdw>
              </a:effectLst>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FFFFFF"/>
                  </a:buClr>
                  <a:buSzPts val="1883"/>
                  <a:buFont typeface="Calibri"/>
                  <a:buNone/>
                </a:pPr>
                <a:r>
                  <a:t/>
                </a:r>
                <a:endParaRPr i="0" sz="1883" u="none" cap="none" strike="noStrike">
                  <a:solidFill>
                    <a:srgbClr val="FFFFFF"/>
                  </a:solidFill>
                  <a:latin typeface="Poppins"/>
                  <a:ea typeface="Poppins"/>
                  <a:cs typeface="Poppins"/>
                  <a:sym typeface="Poppins"/>
                </a:endParaRPr>
              </a:p>
            </p:txBody>
          </p:sp>
        </p:grpSp>
        <p:grpSp>
          <p:nvGrpSpPr>
            <p:cNvPr id="171" name="Google Shape;171;p20"/>
            <p:cNvGrpSpPr/>
            <p:nvPr/>
          </p:nvGrpSpPr>
          <p:grpSpPr>
            <a:xfrm>
              <a:off x="3524308" y="2221308"/>
              <a:ext cx="2213700" cy="2026383"/>
              <a:chOff x="3524308" y="2221308"/>
              <a:chExt cx="2213700" cy="2026383"/>
            </a:xfrm>
          </p:grpSpPr>
          <p:sp>
            <p:nvSpPr>
              <p:cNvPr id="172" name="Google Shape;172;p20"/>
              <p:cNvSpPr/>
              <p:nvPr/>
            </p:nvSpPr>
            <p:spPr>
              <a:xfrm>
                <a:off x="3601646" y="2221308"/>
                <a:ext cx="1725300" cy="1725300"/>
              </a:xfrm>
              <a:prstGeom prst="arc">
                <a:avLst>
                  <a:gd fmla="val 10802603" name="adj1"/>
                  <a:gd fmla="val 0" name="adj2"/>
                </a:avLst>
              </a:prstGeom>
              <a:noFill/>
              <a:ln cap="rnd" cmpd="sng" w="13300">
                <a:solidFill>
                  <a:srgbClr val="A5A5A5"/>
                </a:solidFill>
                <a:prstDash val="dash"/>
                <a:miter lim="800000"/>
                <a:headEnd len="sm" w="sm" type="none"/>
                <a:tailEnd len="sm" w="sm" type="none"/>
              </a:ln>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grpSp>
            <p:nvGrpSpPr>
              <p:cNvPr id="173" name="Google Shape;173;p20"/>
              <p:cNvGrpSpPr/>
              <p:nvPr/>
            </p:nvGrpSpPr>
            <p:grpSpPr>
              <a:xfrm>
                <a:off x="3864531" y="2484055"/>
                <a:ext cx="1199510" cy="1199511"/>
                <a:chOff x="6433417" y="2827638"/>
                <a:chExt cx="1574367" cy="1574368"/>
              </a:xfrm>
            </p:grpSpPr>
            <p:sp>
              <p:nvSpPr>
                <p:cNvPr id="174" name="Google Shape;174;p20"/>
                <p:cNvSpPr/>
                <p:nvPr/>
              </p:nvSpPr>
              <p:spPr>
                <a:xfrm>
                  <a:off x="6433417" y="2827638"/>
                  <a:ext cx="1574367" cy="1574368"/>
                </a:xfrm>
                <a:custGeom>
                  <a:rect b="b" l="l" r="r" t="t"/>
                  <a:pathLst>
                    <a:path extrusionOk="0" h="1108710" w="1108709">
                      <a:moveTo>
                        <a:pt x="1108710" y="554355"/>
                      </a:moveTo>
                      <a:cubicBezTo>
                        <a:pt x="1108710" y="860517"/>
                        <a:pt x="860517" y="1108710"/>
                        <a:pt x="554355" y="1108710"/>
                      </a:cubicBezTo>
                      <a:cubicBezTo>
                        <a:pt x="248193" y="1108710"/>
                        <a:pt x="0" y="860517"/>
                        <a:pt x="0" y="554355"/>
                      </a:cubicBezTo>
                      <a:cubicBezTo>
                        <a:pt x="0" y="248193"/>
                        <a:pt x="248193" y="0"/>
                        <a:pt x="554355" y="0"/>
                      </a:cubicBezTo>
                      <a:cubicBezTo>
                        <a:pt x="860517" y="0"/>
                        <a:pt x="1108710" y="248193"/>
                        <a:pt x="1108710" y="554355"/>
                      </a:cubicBezTo>
                      <a:close/>
                    </a:path>
                  </a:pathLst>
                </a:custGeom>
                <a:solidFill>
                  <a:srgbClr val="FFFFFF"/>
                </a:solidFill>
                <a:ln>
                  <a:noFill/>
                </a:ln>
                <a:effectLst>
                  <a:outerShdw blurRad="877048" sx="95000" rotWithShape="0" algn="t" dir="5400000" dist="305638" sy="95000">
                    <a:srgbClr val="000000">
                      <a:alpha val="14510"/>
                    </a:srgbClr>
                  </a:outerShdw>
                </a:effectLst>
              </p:spPr>
              <p:txBody>
                <a:bodyPr anchorCtr="0" anchor="ctr" bIns="47850" lIns="95650" spcFirstLastPara="1" rIns="95650" wrap="square" tIns="47850">
                  <a:noAutofit/>
                </a:bodyPr>
                <a:lstStyle/>
                <a:p>
                  <a:pPr indent="0" lvl="0" marL="0" marR="0" rtl="0" algn="ctr">
                    <a:lnSpc>
                      <a:spcPct val="100000"/>
                    </a:lnSpc>
                    <a:spcBef>
                      <a:spcPts val="0"/>
                    </a:spcBef>
                    <a:spcAft>
                      <a:spcPts val="0"/>
                    </a:spcAft>
                    <a:buClr>
                      <a:srgbClr val="FFFFFF"/>
                    </a:buClr>
                    <a:buSzPts val="1883"/>
                    <a:buFont typeface="Calibri"/>
                    <a:buNone/>
                  </a:pPr>
                  <a:r>
                    <a:t/>
                  </a:r>
                  <a:endParaRPr i="0" sz="1883" u="none" cap="none" strike="noStrike">
                    <a:solidFill>
                      <a:srgbClr val="FFFFFF"/>
                    </a:solidFill>
                    <a:latin typeface="Poppins"/>
                    <a:ea typeface="Poppins"/>
                    <a:cs typeface="Poppins"/>
                    <a:sym typeface="Poppins"/>
                  </a:endParaRPr>
                </a:p>
              </p:txBody>
            </p:sp>
            <p:sp>
              <p:nvSpPr>
                <p:cNvPr id="175" name="Google Shape;175;p20"/>
                <p:cNvSpPr/>
                <p:nvPr/>
              </p:nvSpPr>
              <p:spPr>
                <a:xfrm>
                  <a:off x="6555400" y="2949622"/>
                  <a:ext cx="1329233" cy="1329231"/>
                </a:xfrm>
                <a:custGeom>
                  <a:rect b="b" l="l" r="r" t="t"/>
                  <a:pathLst>
                    <a:path extrusionOk="0" h="853439" w="853440">
                      <a:moveTo>
                        <a:pt x="853440" y="426720"/>
                      </a:moveTo>
                      <a:cubicBezTo>
                        <a:pt x="853440" y="662391"/>
                        <a:pt x="662391" y="853440"/>
                        <a:pt x="426720" y="853440"/>
                      </a:cubicBezTo>
                      <a:cubicBezTo>
                        <a:pt x="191049" y="853440"/>
                        <a:pt x="0" y="662391"/>
                        <a:pt x="0" y="426720"/>
                      </a:cubicBezTo>
                      <a:cubicBezTo>
                        <a:pt x="0" y="191049"/>
                        <a:pt x="191049" y="0"/>
                        <a:pt x="426720" y="0"/>
                      </a:cubicBezTo>
                      <a:cubicBezTo>
                        <a:pt x="662391" y="0"/>
                        <a:pt x="853440" y="191049"/>
                        <a:pt x="853440" y="426720"/>
                      </a:cubicBezTo>
                      <a:close/>
                    </a:path>
                  </a:pathLst>
                </a:custGeom>
                <a:solidFill>
                  <a:srgbClr val="76C9F2"/>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sp>
              <p:nvSpPr>
                <p:cNvPr id="176" name="Google Shape;176;p20"/>
                <p:cNvSpPr/>
                <p:nvPr/>
              </p:nvSpPr>
              <p:spPr>
                <a:xfrm>
                  <a:off x="6694638" y="3090211"/>
                  <a:ext cx="1055873" cy="1055875"/>
                </a:xfrm>
                <a:custGeom>
                  <a:rect b="b" l="l" r="r" t="t"/>
                  <a:pathLst>
                    <a:path extrusionOk="0" h="622935" w="622934">
                      <a:moveTo>
                        <a:pt x="622935" y="311467"/>
                      </a:moveTo>
                      <a:cubicBezTo>
                        <a:pt x="622935" y="483486"/>
                        <a:pt x="483486" y="622935"/>
                        <a:pt x="311467" y="622935"/>
                      </a:cubicBezTo>
                      <a:cubicBezTo>
                        <a:pt x="139449" y="622935"/>
                        <a:pt x="0" y="483486"/>
                        <a:pt x="0" y="311467"/>
                      </a:cubicBezTo>
                      <a:cubicBezTo>
                        <a:pt x="0" y="139449"/>
                        <a:pt x="139449" y="0"/>
                        <a:pt x="311467" y="0"/>
                      </a:cubicBezTo>
                      <a:cubicBezTo>
                        <a:pt x="483486" y="0"/>
                        <a:pt x="622935" y="139449"/>
                        <a:pt x="622935" y="311467"/>
                      </a:cubicBezTo>
                      <a:close/>
                    </a:path>
                  </a:pathLst>
                </a:custGeom>
                <a:solidFill>
                  <a:srgbClr val="FFFFFF"/>
                </a:solidFill>
                <a:ln>
                  <a:noFill/>
                </a:ln>
              </p:spPr>
              <p:txBody>
                <a:bodyPr anchorCtr="0" anchor="ctr" bIns="47850" lIns="95650" spcFirstLastPara="1" rIns="95650" wrap="square" tIns="47850">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grpSp>
          <p:sp>
            <p:nvSpPr>
              <p:cNvPr id="177" name="Google Shape;177;p20"/>
              <p:cNvSpPr/>
              <p:nvPr/>
            </p:nvSpPr>
            <p:spPr>
              <a:xfrm>
                <a:off x="4306605" y="2921281"/>
                <a:ext cx="314240" cy="324215"/>
              </a:xfrm>
              <a:custGeom>
                <a:rect b="b" l="l" r="r" t="t"/>
                <a:pathLst>
                  <a:path extrusionOk="0" h="462" w="445">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rgbClr val="76C9F2"/>
              </a:solidFill>
              <a:ln>
                <a:noFill/>
              </a:ln>
            </p:spPr>
            <p:txBody>
              <a:bodyPr anchorCtr="0" anchor="ctr" bIns="17925" lIns="35850" spcFirstLastPara="1" rIns="35850" wrap="square" tIns="17925">
                <a:noAutofit/>
              </a:bodyPr>
              <a:lstStyle/>
              <a:p>
                <a:pPr indent="0" lvl="0" marL="0" marR="0" rtl="0" algn="l">
                  <a:lnSpc>
                    <a:spcPct val="100000"/>
                  </a:lnSpc>
                  <a:spcBef>
                    <a:spcPts val="0"/>
                  </a:spcBef>
                  <a:spcAft>
                    <a:spcPts val="0"/>
                  </a:spcAft>
                  <a:buClr>
                    <a:srgbClr val="000000"/>
                  </a:buClr>
                  <a:buSzPts val="1883"/>
                  <a:buFont typeface="Calibri"/>
                  <a:buNone/>
                </a:pPr>
                <a:r>
                  <a:t/>
                </a:r>
                <a:endParaRPr i="0" sz="1883" u="none" cap="none" strike="noStrike">
                  <a:solidFill>
                    <a:srgbClr val="000000"/>
                  </a:solidFill>
                  <a:latin typeface="Poppins"/>
                  <a:ea typeface="Poppins"/>
                  <a:cs typeface="Poppins"/>
                  <a:sym typeface="Poppins"/>
                </a:endParaRPr>
              </a:p>
            </p:txBody>
          </p:sp>
          <p:sp>
            <p:nvSpPr>
              <p:cNvPr id="178" name="Google Shape;178;p20"/>
              <p:cNvSpPr txBox="1"/>
              <p:nvPr/>
            </p:nvSpPr>
            <p:spPr>
              <a:xfrm>
                <a:off x="3524308" y="3816291"/>
                <a:ext cx="2213700" cy="431400"/>
              </a:xfrm>
              <a:prstGeom prst="rect">
                <a:avLst/>
              </a:prstGeom>
              <a:noFill/>
              <a:ln>
                <a:noFill/>
              </a:ln>
            </p:spPr>
            <p:txBody>
              <a:bodyPr anchorCtr="0" anchor="t" bIns="47850" lIns="95650" spcFirstLastPara="1" rIns="95650" wrap="square" tIns="47850">
                <a:spAutoFit/>
              </a:bodyPr>
              <a:lstStyle/>
              <a:p>
                <a:pPr indent="0" lvl="0" marL="0" marR="0" rtl="0" algn="ctr">
                  <a:lnSpc>
                    <a:spcPct val="140000"/>
                  </a:lnSpc>
                  <a:spcBef>
                    <a:spcPts val="0"/>
                  </a:spcBef>
                  <a:spcAft>
                    <a:spcPts val="0"/>
                  </a:spcAft>
                  <a:buClr>
                    <a:srgbClr val="595959"/>
                  </a:buClr>
                  <a:buSzPts val="1465"/>
                  <a:buFont typeface="Calibri"/>
                  <a:buNone/>
                </a:pPr>
                <a:r>
                  <a:rPr lang="en" sz="1200">
                    <a:latin typeface="Poppins"/>
                    <a:ea typeface="Poppins"/>
                    <a:cs typeface="Poppins"/>
                    <a:sym typeface="Poppins"/>
                  </a:rPr>
                  <a:t>WHT double charge for </a:t>
                </a:r>
                <a:r>
                  <a:rPr lang="en" sz="1200">
                    <a:latin typeface="Poppins"/>
                    <a:ea typeface="Poppins"/>
                    <a:cs typeface="Poppins"/>
                    <a:sym typeface="Poppins"/>
                  </a:rPr>
                  <a:t>companies</a:t>
                </a:r>
                <a:r>
                  <a:rPr lang="en" sz="1200">
                    <a:latin typeface="Poppins"/>
                    <a:ea typeface="Poppins"/>
                    <a:cs typeface="Poppins"/>
                    <a:sym typeface="Poppins"/>
                  </a:rPr>
                  <a:t> without TIN </a:t>
                </a:r>
                <a:endParaRPr i="0" sz="1200" u="none" cap="none" strike="noStrike">
                  <a:latin typeface="Poppins"/>
                  <a:ea typeface="Poppins"/>
                  <a:cs typeface="Poppins"/>
                  <a:sym typeface="Poppins"/>
                </a:endParaRPr>
              </a:p>
            </p:txBody>
          </p:sp>
        </p:gr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39"/>
                                        </p:tgtEl>
                                        <p:attrNameLst>
                                          <p:attrName>style.visibility</p:attrName>
                                        </p:attrNameLst>
                                      </p:cBhvr>
                                      <p:to>
                                        <p:strVal val="visible"/>
                                      </p:to>
                                    </p:set>
                                    <p:anim calcmode="lin" valueType="num">
                                      <p:cBhvr additive="base">
                                        <p:cTn dur="1000"/>
                                        <p:tgtEl>
                                          <p:spTgt spid="139"/>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166"/>
                                        </p:tgtEl>
                                        <p:attrNameLst>
                                          <p:attrName>style.visibility</p:attrName>
                                        </p:attrNameLst>
                                      </p:cBhvr>
                                      <p:to>
                                        <p:strVal val="visible"/>
                                      </p:to>
                                    </p:set>
                                    <p:anim calcmode="lin" valueType="num">
                                      <p:cBhvr additive="base">
                                        <p:cTn dur="1000"/>
                                        <p:tgtEl>
                                          <p:spTgt spid="16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3"/>
                                        </p:tgtEl>
                                        <p:attrNameLst>
                                          <p:attrName>style.visibility</p:attrName>
                                        </p:attrNameLst>
                                      </p:cBhvr>
                                      <p:to>
                                        <p:strVal val="visible"/>
                                      </p:to>
                                    </p:set>
                                    <p:anim calcmode="lin" valueType="num">
                                      <p:cBhvr additive="base">
                                        <p:cTn dur="1000"/>
                                        <p:tgtEl>
                                          <p:spTgt spid="153"/>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1"/>
          <p:cNvSpPr txBox="1"/>
          <p:nvPr>
            <p:ph type="title"/>
          </p:nvPr>
        </p:nvSpPr>
        <p:spPr>
          <a:xfrm>
            <a:off x="311700" y="125458"/>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Poppins"/>
                <a:ea typeface="Poppins"/>
                <a:cs typeface="Poppins"/>
                <a:sym typeface="Poppins"/>
              </a:rPr>
              <a:t>WHT Applicable Rates</a:t>
            </a:r>
            <a:endParaRPr b="1">
              <a:latin typeface="Poppins"/>
              <a:ea typeface="Poppins"/>
              <a:cs typeface="Poppins"/>
              <a:sym typeface="Poppins"/>
            </a:endParaRPr>
          </a:p>
        </p:txBody>
      </p:sp>
      <p:graphicFrame>
        <p:nvGraphicFramePr>
          <p:cNvPr id="184" name="Google Shape;184;p21"/>
          <p:cNvGraphicFramePr/>
          <p:nvPr/>
        </p:nvGraphicFramePr>
        <p:xfrm>
          <a:off x="161175" y="728585"/>
          <a:ext cx="3000000" cy="3000000"/>
        </p:xfrm>
        <a:graphic>
          <a:graphicData uri="http://schemas.openxmlformats.org/drawingml/2006/table">
            <a:tbl>
              <a:tblPr>
                <a:noFill/>
                <a:tableStyleId>{8F2779AD-0702-4CC6-9172-04BE20C33F5D}</a:tableStyleId>
              </a:tblPr>
              <a:tblGrid>
                <a:gridCol w="5721200"/>
                <a:gridCol w="729900"/>
                <a:gridCol w="714625"/>
                <a:gridCol w="745100"/>
                <a:gridCol w="760300"/>
              </a:tblGrid>
              <a:tr h="381000">
                <a:tc>
                  <a:txBody>
                    <a:bodyPr/>
                    <a:lstStyle/>
                    <a:p>
                      <a:pPr indent="0" lvl="0" marL="0" rtl="0" algn="l">
                        <a:spcBef>
                          <a:spcPts val="0"/>
                        </a:spcBef>
                        <a:spcAft>
                          <a:spcPts val="0"/>
                        </a:spcAft>
                        <a:buNone/>
                      </a:pPr>
                      <a:r>
                        <a:rPr b="1" lang="en"/>
                        <a:t>TRANSACTION</a:t>
                      </a:r>
                      <a:endParaRPr b="1"/>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gridSpan="2">
                  <a:txBody>
                    <a:bodyPr/>
                    <a:lstStyle/>
                    <a:p>
                      <a:pPr indent="0" lvl="0" marL="0" rtl="0" algn="ctr">
                        <a:spcBef>
                          <a:spcPts val="0"/>
                        </a:spcBef>
                        <a:spcAft>
                          <a:spcPts val="0"/>
                        </a:spcAft>
                        <a:buNone/>
                      </a:pPr>
                      <a:r>
                        <a:rPr b="1" lang="en"/>
                        <a:t>OLD RATES</a:t>
                      </a:r>
                      <a:endParaRPr b="1"/>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hMerge="1"/>
                <a:tc gridSpan="2">
                  <a:txBody>
                    <a:bodyPr/>
                    <a:lstStyle/>
                    <a:p>
                      <a:pPr indent="0" lvl="0" marL="0" rtl="0" algn="ctr">
                        <a:spcBef>
                          <a:spcPts val="0"/>
                        </a:spcBef>
                        <a:spcAft>
                          <a:spcPts val="0"/>
                        </a:spcAft>
                        <a:buNone/>
                      </a:pPr>
                      <a:r>
                        <a:rPr b="1" lang="en"/>
                        <a:t>NEW RATES</a:t>
                      </a:r>
                      <a:endParaRPr b="1"/>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hMerge="1"/>
              </a:tr>
              <a:tr h="381000">
                <a:tc>
                  <a:txBody>
                    <a:bodyPr/>
                    <a:lstStyle/>
                    <a:p>
                      <a:pPr indent="0" lvl="0" marL="0" rtl="0" algn="l">
                        <a:spcBef>
                          <a:spcPts val="0"/>
                        </a:spcBef>
                        <a:spcAft>
                          <a:spcPts val="0"/>
                        </a:spcAft>
                        <a:buNone/>
                      </a:pPr>
                      <a:r>
                        <a:t/>
                      </a:r>
                      <a:endParaRPr b="1"/>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lang="en"/>
                        <a:t>COY.	</a:t>
                      </a:r>
                      <a:endParaRPr b="1"/>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b="1" lang="en">
                          <a:solidFill>
                            <a:schemeClr val="dk1"/>
                          </a:solidFill>
                        </a:rPr>
                        <a:t>INDV.</a:t>
                      </a:r>
                      <a:endParaRPr b="1"/>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lang="en"/>
                        <a:t>COY.	</a:t>
                      </a:r>
                      <a:endParaRPr b="1"/>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b="1" lang="en">
                          <a:solidFill>
                            <a:schemeClr val="dk1"/>
                          </a:solidFill>
                        </a:rPr>
                        <a:t>INDV.</a:t>
                      </a:r>
                      <a:endParaRPr b="1"/>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t>Rent, Hire of equipment or Lease</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10%</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10%</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10%</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10%</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t>Commission, consultancy, management, and professional fees</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lang="en">
                          <a:solidFill>
                            <a:schemeClr val="dk1"/>
                          </a:solidFill>
                        </a:rPr>
                        <a:t>10%</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5%</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5%</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5%</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t>Supply of goods other than by manufacturer</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2%</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2%</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t>Supply or rendering of services other than those specifically stated</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2%</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2%</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t>Construction of road, bridges, building and power plants	</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2.5%</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5%</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2%</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2%</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t>Any other form of construction and related activities</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5%</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5%</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t>Compensation for loss of employment</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10%</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t>Director’s fees</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10%</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15%</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1000">
                <a:tc>
                  <a:txBody>
                    <a:bodyPr/>
                    <a:lstStyle/>
                    <a:p>
                      <a:pPr indent="0" lvl="0" marL="0" rtl="0" algn="l">
                        <a:spcBef>
                          <a:spcPts val="0"/>
                        </a:spcBef>
                        <a:spcAft>
                          <a:spcPts val="0"/>
                        </a:spcAft>
                        <a:buNone/>
                      </a:pPr>
                      <a:r>
                        <a:rPr lang="en"/>
                        <a:t>Brokerage fee</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N/A</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5%</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
                        <a:t>10%</a:t>
                      </a:r>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84"/>
                                        </p:tgtEl>
                                        <p:attrNameLst>
                                          <p:attrName>style.visibility</p:attrName>
                                        </p:attrNameLst>
                                      </p:cBhvr>
                                      <p:to>
                                        <p:strVal val="visible"/>
                                      </p:to>
                                    </p:set>
                                    <p:anim calcmode="lin" valueType="num">
                                      <p:cBhvr additive="base">
                                        <p:cTn dur="1000"/>
                                        <p:tgtEl>
                                          <p:spTgt spid="184"/>
                                        </p:tgtEl>
                                        <p:attrNameLst>
                                          <p:attrName>ppt_w</p:attrName>
                                        </p:attrNameLst>
                                      </p:cBhvr>
                                      <p:tavLst>
                                        <p:tav fmla="" tm="0">
                                          <p:val>
                                            <p:strVal val="0"/>
                                          </p:val>
                                        </p:tav>
                                        <p:tav fmla="" tm="100000">
                                          <p:val>
                                            <p:strVal val="#ppt_w"/>
                                          </p:val>
                                        </p:tav>
                                      </p:tavLst>
                                    </p:anim>
                                    <p:anim calcmode="lin" valueType="num">
                                      <p:cBhvr additive="base">
                                        <p:cTn dur="1000"/>
                                        <p:tgtEl>
                                          <p:spTgt spid="184"/>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